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webextensions/webextension1.xml" ContentType="application/vnd.ms-office.webextension+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33"/>
  </p:notesMasterIdLst>
  <p:sldIdLst>
    <p:sldId id="256" r:id="rId2"/>
    <p:sldId id="257" r:id="rId3"/>
    <p:sldId id="290" r:id="rId4"/>
    <p:sldId id="258" r:id="rId5"/>
    <p:sldId id="259" r:id="rId6"/>
    <p:sldId id="287" r:id="rId7"/>
    <p:sldId id="288" r:id="rId8"/>
    <p:sldId id="293" r:id="rId9"/>
    <p:sldId id="289" r:id="rId10"/>
    <p:sldId id="278" r:id="rId11"/>
    <p:sldId id="281" r:id="rId12"/>
    <p:sldId id="283" r:id="rId13"/>
    <p:sldId id="284" r:id="rId14"/>
    <p:sldId id="282" r:id="rId15"/>
    <p:sldId id="285" r:id="rId16"/>
    <p:sldId id="286" r:id="rId17"/>
    <p:sldId id="260" r:id="rId18"/>
    <p:sldId id="271" r:id="rId19"/>
    <p:sldId id="272" r:id="rId20"/>
    <p:sldId id="273" r:id="rId21"/>
    <p:sldId id="274" r:id="rId22"/>
    <p:sldId id="275" r:id="rId23"/>
    <p:sldId id="276" r:id="rId24"/>
    <p:sldId id="277" r:id="rId25"/>
    <p:sldId id="267" r:id="rId26"/>
    <p:sldId id="268" r:id="rId27"/>
    <p:sldId id="292" r:id="rId28"/>
    <p:sldId id="269" r:id="rId29"/>
    <p:sldId id="291" r:id="rId30"/>
    <p:sldId id="294" r:id="rId31"/>
    <p:sldId id="270" r:id="rId32"/>
  </p:sldIdLst>
  <p:sldSz cx="9144000" cy="5143500" type="screen16x9"/>
  <p:notesSz cx="6858000" cy="9144000"/>
  <p:embeddedFontLst>
    <p:embeddedFont>
      <p:font typeface="Lora" pitchFamily="2" charset="77"/>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PT Sans Narrow" panose="020B0506020203020204" pitchFamily="34" charset="77"/>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B8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79830"/>
  </p:normalViewPr>
  <p:slideViewPr>
    <p:cSldViewPr snapToGrid="0">
      <p:cViewPr>
        <p:scale>
          <a:sx n="124" d="100"/>
          <a:sy n="124" d="100"/>
        </p:scale>
        <p:origin x="14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7E428-63AB-4E46-A09F-573C4FBA8110}" type="doc">
      <dgm:prSet loTypeId="urn:microsoft.com/office/officeart/2005/8/layout/hList6" loCatId="relationship" qsTypeId="urn:microsoft.com/office/officeart/2005/8/quickstyle/simple1" qsCatId="simple" csTypeId="urn:microsoft.com/office/officeart/2005/8/colors/colorful3" csCatId="colorful" phldr="1"/>
      <dgm:spPr/>
      <dgm:t>
        <a:bodyPr/>
        <a:lstStyle/>
        <a:p>
          <a:endParaRPr lang="en-US"/>
        </a:p>
      </dgm:t>
    </dgm:pt>
    <dgm:pt modelId="{624BB432-6F18-DB49-9F9C-8C8AAFF0552D}">
      <dgm:prSet custT="1"/>
      <dgm:spPr/>
      <dgm:t>
        <a:bodyPr/>
        <a:lstStyle/>
        <a:p>
          <a:r>
            <a:rPr lang="en-US" sz="1800" b="1" i="0" dirty="0"/>
            <a:t>Excessive Alcohol Use</a:t>
          </a:r>
          <a:endParaRPr lang="en-US" sz="1800" b="1" dirty="0"/>
        </a:p>
      </dgm:t>
    </dgm:pt>
    <dgm:pt modelId="{2A3F4329-DC5E-DB42-9F69-B2D3847A7A4D}" type="parTrans" cxnId="{6B9ACA56-95CF-164E-A240-8C919C013A3B}">
      <dgm:prSet/>
      <dgm:spPr/>
      <dgm:t>
        <a:bodyPr/>
        <a:lstStyle/>
        <a:p>
          <a:endParaRPr lang="en-US"/>
        </a:p>
      </dgm:t>
    </dgm:pt>
    <dgm:pt modelId="{01A70F0C-9D8F-F042-93BD-C63469FDA021}" type="sibTrans" cxnId="{6B9ACA56-95CF-164E-A240-8C919C013A3B}">
      <dgm:prSet/>
      <dgm:spPr/>
      <dgm:t>
        <a:bodyPr/>
        <a:lstStyle/>
        <a:p>
          <a:endParaRPr lang="en-US"/>
        </a:p>
      </dgm:t>
    </dgm:pt>
    <dgm:pt modelId="{D7FEC343-64C0-3B42-A0E3-7B03B1B30438}">
      <dgm:prSet custT="1"/>
      <dgm:spPr/>
      <dgm:t>
        <a:bodyPr/>
        <a:lstStyle/>
        <a:p>
          <a:r>
            <a:rPr lang="en-US" sz="1800" b="1" i="0" dirty="0"/>
            <a:t>Poor Nutrition</a:t>
          </a:r>
          <a:endParaRPr lang="en-US" sz="1800" b="1" dirty="0"/>
        </a:p>
      </dgm:t>
    </dgm:pt>
    <dgm:pt modelId="{7C9FE11A-A4B2-664E-BE9B-AF95F7B484BD}" type="parTrans" cxnId="{3F2B713E-9EE1-4E44-A80C-39EE135013E5}">
      <dgm:prSet/>
      <dgm:spPr/>
      <dgm:t>
        <a:bodyPr/>
        <a:lstStyle/>
        <a:p>
          <a:endParaRPr lang="en-US"/>
        </a:p>
      </dgm:t>
    </dgm:pt>
    <dgm:pt modelId="{BB2D86B0-30F2-B747-8110-3C4A4449FECD}" type="sibTrans" cxnId="{3F2B713E-9EE1-4E44-A80C-39EE135013E5}">
      <dgm:prSet/>
      <dgm:spPr/>
      <dgm:t>
        <a:bodyPr/>
        <a:lstStyle/>
        <a:p>
          <a:endParaRPr lang="en-US"/>
        </a:p>
      </dgm:t>
    </dgm:pt>
    <dgm:pt modelId="{50DE0130-F424-AD46-9EC2-B49E49168FBE}">
      <dgm:prSet custT="1"/>
      <dgm:spPr/>
      <dgm:t>
        <a:bodyPr/>
        <a:lstStyle/>
        <a:p>
          <a:r>
            <a:rPr lang="en-US" sz="1800" b="1" i="0" dirty="0"/>
            <a:t>Lack of Physical Activity</a:t>
          </a:r>
          <a:endParaRPr lang="en-US" sz="1800" b="1" dirty="0"/>
        </a:p>
      </dgm:t>
    </dgm:pt>
    <dgm:pt modelId="{F8872342-9630-3B4F-A75C-FEEEF4C9953B}" type="parTrans" cxnId="{929A0435-386D-C24D-B809-30BC99DF328E}">
      <dgm:prSet/>
      <dgm:spPr/>
      <dgm:t>
        <a:bodyPr/>
        <a:lstStyle/>
        <a:p>
          <a:endParaRPr lang="en-US"/>
        </a:p>
      </dgm:t>
    </dgm:pt>
    <dgm:pt modelId="{CB12C78B-BE77-2C40-B0EC-525AD87BAD3A}" type="sibTrans" cxnId="{929A0435-386D-C24D-B809-30BC99DF328E}">
      <dgm:prSet/>
      <dgm:spPr/>
      <dgm:t>
        <a:bodyPr/>
        <a:lstStyle/>
        <a:p>
          <a:endParaRPr lang="en-US"/>
        </a:p>
      </dgm:t>
    </dgm:pt>
    <dgm:pt modelId="{18AA63E2-125E-8842-B697-A0103C872AFD}">
      <dgm:prSet custT="1"/>
      <dgm:spPr/>
      <dgm:t>
        <a:bodyPr/>
        <a:lstStyle/>
        <a:p>
          <a:r>
            <a:rPr lang="en-US" sz="1800" b="1" i="0" dirty="0"/>
            <a:t>Tobacco Use</a:t>
          </a:r>
          <a:endParaRPr lang="en-US" sz="1800" b="1" dirty="0"/>
        </a:p>
      </dgm:t>
    </dgm:pt>
    <dgm:pt modelId="{4CFB15A2-C28A-F34F-AAF9-CD6E57E4D32D}" type="parTrans" cxnId="{36D80C19-39BA-D04F-B243-184451A00A7E}">
      <dgm:prSet/>
      <dgm:spPr/>
      <dgm:t>
        <a:bodyPr/>
        <a:lstStyle/>
        <a:p>
          <a:endParaRPr lang="en-US"/>
        </a:p>
      </dgm:t>
    </dgm:pt>
    <dgm:pt modelId="{C3E63D26-AE71-9B46-A3DF-B459F32418C1}" type="sibTrans" cxnId="{36D80C19-39BA-D04F-B243-184451A00A7E}">
      <dgm:prSet/>
      <dgm:spPr/>
      <dgm:t>
        <a:bodyPr/>
        <a:lstStyle/>
        <a:p>
          <a:endParaRPr lang="en-US"/>
        </a:p>
      </dgm:t>
    </dgm:pt>
    <dgm:pt modelId="{92AF7F1B-9D8C-3641-8EF8-AC3539A9713F}">
      <dgm:prSet custT="1"/>
      <dgm:spPr/>
      <dgm:t>
        <a:bodyPr/>
        <a:lstStyle/>
        <a:p>
          <a:r>
            <a:rPr lang="en-US" sz="1800" b="1" i="0" dirty="0"/>
            <a:t>Psycho-</a:t>
          </a:r>
        </a:p>
        <a:p>
          <a:r>
            <a:rPr lang="en-US" sz="1800" b="1" i="0" dirty="0"/>
            <a:t>Logical</a:t>
          </a:r>
        </a:p>
        <a:p>
          <a:r>
            <a:rPr lang="en-US" sz="1800" b="1" i="0" dirty="0"/>
            <a:t>Stress</a:t>
          </a:r>
          <a:endParaRPr lang="en-US" sz="1800" b="1" dirty="0"/>
        </a:p>
      </dgm:t>
    </dgm:pt>
    <dgm:pt modelId="{AEC52563-7852-DB4E-9DCF-16E167111923}" type="parTrans" cxnId="{9D9B41F9-2E5E-E94F-B51F-15DF30FC8251}">
      <dgm:prSet/>
      <dgm:spPr/>
      <dgm:t>
        <a:bodyPr/>
        <a:lstStyle/>
        <a:p>
          <a:endParaRPr lang="en-US"/>
        </a:p>
      </dgm:t>
    </dgm:pt>
    <dgm:pt modelId="{DD1C08DD-263B-3348-8A15-7C559833ADA1}" type="sibTrans" cxnId="{9D9B41F9-2E5E-E94F-B51F-15DF30FC8251}">
      <dgm:prSet/>
      <dgm:spPr/>
      <dgm:t>
        <a:bodyPr/>
        <a:lstStyle/>
        <a:p>
          <a:endParaRPr lang="en-US"/>
        </a:p>
      </dgm:t>
    </dgm:pt>
    <dgm:pt modelId="{226776E7-888B-174F-BEBF-9F3401831A8D}">
      <dgm:prSet custT="1"/>
      <dgm:spPr/>
      <dgm:t>
        <a:bodyPr/>
        <a:lstStyle/>
        <a:p>
          <a:r>
            <a:rPr lang="en-US" sz="1800" b="1" i="0" dirty="0"/>
            <a:t>Family Stress</a:t>
          </a:r>
          <a:endParaRPr lang="en-US" sz="1800" b="1" dirty="0"/>
        </a:p>
      </dgm:t>
    </dgm:pt>
    <dgm:pt modelId="{939B3370-FA5A-D241-AAF8-BA6756B854A6}" type="parTrans" cxnId="{44DD19CF-B3F0-934C-AE5B-CFC387D7C007}">
      <dgm:prSet/>
      <dgm:spPr/>
      <dgm:t>
        <a:bodyPr/>
        <a:lstStyle/>
        <a:p>
          <a:endParaRPr lang="en-US"/>
        </a:p>
      </dgm:t>
    </dgm:pt>
    <dgm:pt modelId="{22D6B003-9BC9-3E4B-B2ED-E5F27C475413}" type="sibTrans" cxnId="{44DD19CF-B3F0-934C-AE5B-CFC387D7C007}">
      <dgm:prSet/>
      <dgm:spPr/>
      <dgm:t>
        <a:bodyPr/>
        <a:lstStyle/>
        <a:p>
          <a:endParaRPr lang="en-US"/>
        </a:p>
      </dgm:t>
    </dgm:pt>
    <dgm:pt modelId="{2735CB65-FB2E-7D46-88C2-B3765C9D5CE3}" type="pres">
      <dgm:prSet presAssocID="{FC47E428-63AB-4E46-A09F-573C4FBA8110}" presName="Name0" presStyleCnt="0">
        <dgm:presLayoutVars>
          <dgm:dir/>
          <dgm:resizeHandles val="exact"/>
        </dgm:presLayoutVars>
      </dgm:prSet>
      <dgm:spPr/>
    </dgm:pt>
    <dgm:pt modelId="{705A14E3-A646-8C4B-8B56-0C63DD6E0D20}" type="pres">
      <dgm:prSet presAssocID="{624BB432-6F18-DB49-9F9C-8C8AAFF0552D}" presName="node" presStyleLbl="node1" presStyleIdx="0" presStyleCnt="6">
        <dgm:presLayoutVars>
          <dgm:bulletEnabled val="1"/>
        </dgm:presLayoutVars>
      </dgm:prSet>
      <dgm:spPr/>
    </dgm:pt>
    <dgm:pt modelId="{CF319E45-B806-0D47-B3EE-2CA730DEE074}" type="pres">
      <dgm:prSet presAssocID="{01A70F0C-9D8F-F042-93BD-C63469FDA021}" presName="sibTrans" presStyleCnt="0"/>
      <dgm:spPr/>
    </dgm:pt>
    <dgm:pt modelId="{44CB5C9A-C11B-3B40-9210-6AE5C2EFA8B0}" type="pres">
      <dgm:prSet presAssocID="{D7FEC343-64C0-3B42-A0E3-7B03B1B30438}" presName="node" presStyleLbl="node1" presStyleIdx="1" presStyleCnt="6">
        <dgm:presLayoutVars>
          <dgm:bulletEnabled val="1"/>
        </dgm:presLayoutVars>
      </dgm:prSet>
      <dgm:spPr/>
    </dgm:pt>
    <dgm:pt modelId="{3B291BD6-1ADC-2E4F-8AFF-4B92E3027F3B}" type="pres">
      <dgm:prSet presAssocID="{BB2D86B0-30F2-B747-8110-3C4A4449FECD}" presName="sibTrans" presStyleCnt="0"/>
      <dgm:spPr/>
    </dgm:pt>
    <dgm:pt modelId="{C05EBA2D-82AA-404B-A9EE-5F01CC0C469F}" type="pres">
      <dgm:prSet presAssocID="{50DE0130-F424-AD46-9EC2-B49E49168FBE}" presName="node" presStyleLbl="node1" presStyleIdx="2" presStyleCnt="6">
        <dgm:presLayoutVars>
          <dgm:bulletEnabled val="1"/>
        </dgm:presLayoutVars>
      </dgm:prSet>
      <dgm:spPr/>
    </dgm:pt>
    <dgm:pt modelId="{12145AC9-9633-4847-B2E8-945708FCA343}" type="pres">
      <dgm:prSet presAssocID="{CB12C78B-BE77-2C40-B0EC-525AD87BAD3A}" presName="sibTrans" presStyleCnt="0"/>
      <dgm:spPr/>
    </dgm:pt>
    <dgm:pt modelId="{B8831C27-066E-A54A-8778-ACAD247E7F2B}" type="pres">
      <dgm:prSet presAssocID="{18AA63E2-125E-8842-B697-A0103C872AFD}" presName="node" presStyleLbl="node1" presStyleIdx="3" presStyleCnt="6">
        <dgm:presLayoutVars>
          <dgm:bulletEnabled val="1"/>
        </dgm:presLayoutVars>
      </dgm:prSet>
      <dgm:spPr/>
    </dgm:pt>
    <dgm:pt modelId="{0A92DAE7-6CC0-0542-B2C5-2E96E873D946}" type="pres">
      <dgm:prSet presAssocID="{C3E63D26-AE71-9B46-A3DF-B459F32418C1}" presName="sibTrans" presStyleCnt="0"/>
      <dgm:spPr/>
    </dgm:pt>
    <dgm:pt modelId="{D87DB19B-D479-9445-A5A1-25A67105ED4C}" type="pres">
      <dgm:prSet presAssocID="{92AF7F1B-9D8C-3641-8EF8-AC3539A9713F}" presName="node" presStyleLbl="node1" presStyleIdx="4" presStyleCnt="6">
        <dgm:presLayoutVars>
          <dgm:bulletEnabled val="1"/>
        </dgm:presLayoutVars>
      </dgm:prSet>
      <dgm:spPr/>
    </dgm:pt>
    <dgm:pt modelId="{F49B2122-2943-3441-A842-539CB9E77E51}" type="pres">
      <dgm:prSet presAssocID="{DD1C08DD-263B-3348-8A15-7C559833ADA1}" presName="sibTrans" presStyleCnt="0"/>
      <dgm:spPr/>
    </dgm:pt>
    <dgm:pt modelId="{CD747943-5814-BE49-A5C7-012F189BE3D5}" type="pres">
      <dgm:prSet presAssocID="{226776E7-888B-174F-BEBF-9F3401831A8D}" presName="node" presStyleLbl="node1" presStyleIdx="5" presStyleCnt="6">
        <dgm:presLayoutVars>
          <dgm:bulletEnabled val="1"/>
        </dgm:presLayoutVars>
      </dgm:prSet>
      <dgm:spPr/>
    </dgm:pt>
  </dgm:ptLst>
  <dgm:cxnLst>
    <dgm:cxn modelId="{F1BB7701-91B3-9044-B43B-497A23A0EFCB}" type="presOf" srcId="{FC47E428-63AB-4E46-A09F-573C4FBA8110}" destId="{2735CB65-FB2E-7D46-88C2-B3765C9D5CE3}" srcOrd="0" destOrd="0" presId="urn:microsoft.com/office/officeart/2005/8/layout/hList6"/>
    <dgm:cxn modelId="{57F62D03-A522-AD42-9E2A-7EDED7620F8B}" type="presOf" srcId="{18AA63E2-125E-8842-B697-A0103C872AFD}" destId="{B8831C27-066E-A54A-8778-ACAD247E7F2B}" srcOrd="0" destOrd="0" presId="urn:microsoft.com/office/officeart/2005/8/layout/hList6"/>
    <dgm:cxn modelId="{36D80C19-39BA-D04F-B243-184451A00A7E}" srcId="{FC47E428-63AB-4E46-A09F-573C4FBA8110}" destId="{18AA63E2-125E-8842-B697-A0103C872AFD}" srcOrd="3" destOrd="0" parTransId="{4CFB15A2-C28A-F34F-AAF9-CD6E57E4D32D}" sibTransId="{C3E63D26-AE71-9B46-A3DF-B459F32418C1}"/>
    <dgm:cxn modelId="{2780A119-097B-FE46-9438-ADC3791A5992}" type="presOf" srcId="{D7FEC343-64C0-3B42-A0E3-7B03B1B30438}" destId="{44CB5C9A-C11B-3B40-9210-6AE5C2EFA8B0}" srcOrd="0" destOrd="0" presId="urn:microsoft.com/office/officeart/2005/8/layout/hList6"/>
    <dgm:cxn modelId="{929A0435-386D-C24D-B809-30BC99DF328E}" srcId="{FC47E428-63AB-4E46-A09F-573C4FBA8110}" destId="{50DE0130-F424-AD46-9EC2-B49E49168FBE}" srcOrd="2" destOrd="0" parTransId="{F8872342-9630-3B4F-A75C-FEEEF4C9953B}" sibTransId="{CB12C78B-BE77-2C40-B0EC-525AD87BAD3A}"/>
    <dgm:cxn modelId="{3F2B713E-9EE1-4E44-A80C-39EE135013E5}" srcId="{FC47E428-63AB-4E46-A09F-573C4FBA8110}" destId="{D7FEC343-64C0-3B42-A0E3-7B03B1B30438}" srcOrd="1" destOrd="0" parTransId="{7C9FE11A-A4B2-664E-BE9B-AF95F7B484BD}" sibTransId="{BB2D86B0-30F2-B747-8110-3C4A4449FECD}"/>
    <dgm:cxn modelId="{7272EE51-1836-D84E-ABA0-067CBAD60163}" type="presOf" srcId="{92AF7F1B-9D8C-3641-8EF8-AC3539A9713F}" destId="{D87DB19B-D479-9445-A5A1-25A67105ED4C}" srcOrd="0" destOrd="0" presId="urn:microsoft.com/office/officeart/2005/8/layout/hList6"/>
    <dgm:cxn modelId="{6B9ACA56-95CF-164E-A240-8C919C013A3B}" srcId="{FC47E428-63AB-4E46-A09F-573C4FBA8110}" destId="{624BB432-6F18-DB49-9F9C-8C8AAFF0552D}" srcOrd="0" destOrd="0" parTransId="{2A3F4329-DC5E-DB42-9F69-B2D3847A7A4D}" sibTransId="{01A70F0C-9D8F-F042-93BD-C63469FDA021}"/>
    <dgm:cxn modelId="{44DD19CF-B3F0-934C-AE5B-CFC387D7C007}" srcId="{FC47E428-63AB-4E46-A09F-573C4FBA8110}" destId="{226776E7-888B-174F-BEBF-9F3401831A8D}" srcOrd="5" destOrd="0" parTransId="{939B3370-FA5A-D241-AAF8-BA6756B854A6}" sibTransId="{22D6B003-9BC9-3E4B-B2ED-E5F27C475413}"/>
    <dgm:cxn modelId="{540E7ADD-9879-0541-A74D-5BF6CB933F52}" type="presOf" srcId="{624BB432-6F18-DB49-9F9C-8C8AAFF0552D}" destId="{705A14E3-A646-8C4B-8B56-0C63DD6E0D20}" srcOrd="0" destOrd="0" presId="urn:microsoft.com/office/officeart/2005/8/layout/hList6"/>
    <dgm:cxn modelId="{9D9B41F9-2E5E-E94F-B51F-15DF30FC8251}" srcId="{FC47E428-63AB-4E46-A09F-573C4FBA8110}" destId="{92AF7F1B-9D8C-3641-8EF8-AC3539A9713F}" srcOrd="4" destOrd="0" parTransId="{AEC52563-7852-DB4E-9DCF-16E167111923}" sibTransId="{DD1C08DD-263B-3348-8A15-7C559833ADA1}"/>
    <dgm:cxn modelId="{33193AFD-8F60-6B45-87DE-319325094F85}" type="presOf" srcId="{226776E7-888B-174F-BEBF-9F3401831A8D}" destId="{CD747943-5814-BE49-A5C7-012F189BE3D5}" srcOrd="0" destOrd="0" presId="urn:microsoft.com/office/officeart/2005/8/layout/hList6"/>
    <dgm:cxn modelId="{BD23C0FF-E4FC-8949-96E9-CA675E688BD8}" type="presOf" srcId="{50DE0130-F424-AD46-9EC2-B49E49168FBE}" destId="{C05EBA2D-82AA-404B-A9EE-5F01CC0C469F}" srcOrd="0" destOrd="0" presId="urn:microsoft.com/office/officeart/2005/8/layout/hList6"/>
    <dgm:cxn modelId="{B8B1EA32-92C5-A247-BACB-2A0FF648DD6F}" type="presParOf" srcId="{2735CB65-FB2E-7D46-88C2-B3765C9D5CE3}" destId="{705A14E3-A646-8C4B-8B56-0C63DD6E0D20}" srcOrd="0" destOrd="0" presId="urn:microsoft.com/office/officeart/2005/8/layout/hList6"/>
    <dgm:cxn modelId="{BACCB1AB-95FB-9F43-BB3C-78F9E684558A}" type="presParOf" srcId="{2735CB65-FB2E-7D46-88C2-B3765C9D5CE3}" destId="{CF319E45-B806-0D47-B3EE-2CA730DEE074}" srcOrd="1" destOrd="0" presId="urn:microsoft.com/office/officeart/2005/8/layout/hList6"/>
    <dgm:cxn modelId="{EDF49D65-86E7-184C-9BE7-5BF8C27763B7}" type="presParOf" srcId="{2735CB65-FB2E-7D46-88C2-B3765C9D5CE3}" destId="{44CB5C9A-C11B-3B40-9210-6AE5C2EFA8B0}" srcOrd="2" destOrd="0" presId="urn:microsoft.com/office/officeart/2005/8/layout/hList6"/>
    <dgm:cxn modelId="{5D39D106-C5C3-DC46-A74D-261751592664}" type="presParOf" srcId="{2735CB65-FB2E-7D46-88C2-B3765C9D5CE3}" destId="{3B291BD6-1ADC-2E4F-8AFF-4B92E3027F3B}" srcOrd="3" destOrd="0" presId="urn:microsoft.com/office/officeart/2005/8/layout/hList6"/>
    <dgm:cxn modelId="{7A1242DC-7A7E-6A4F-BFB4-5055B2CC49A1}" type="presParOf" srcId="{2735CB65-FB2E-7D46-88C2-B3765C9D5CE3}" destId="{C05EBA2D-82AA-404B-A9EE-5F01CC0C469F}" srcOrd="4" destOrd="0" presId="urn:microsoft.com/office/officeart/2005/8/layout/hList6"/>
    <dgm:cxn modelId="{38E2F868-DF0F-6045-B73B-A6457C2ABF59}" type="presParOf" srcId="{2735CB65-FB2E-7D46-88C2-B3765C9D5CE3}" destId="{12145AC9-9633-4847-B2E8-945708FCA343}" srcOrd="5" destOrd="0" presId="urn:microsoft.com/office/officeart/2005/8/layout/hList6"/>
    <dgm:cxn modelId="{BC571B4C-C0AC-F542-8EC4-AF7D7D698261}" type="presParOf" srcId="{2735CB65-FB2E-7D46-88C2-B3765C9D5CE3}" destId="{B8831C27-066E-A54A-8778-ACAD247E7F2B}" srcOrd="6" destOrd="0" presId="urn:microsoft.com/office/officeart/2005/8/layout/hList6"/>
    <dgm:cxn modelId="{DD72783C-7642-9F45-8A72-E37D4479B4C1}" type="presParOf" srcId="{2735CB65-FB2E-7D46-88C2-B3765C9D5CE3}" destId="{0A92DAE7-6CC0-0542-B2C5-2E96E873D946}" srcOrd="7" destOrd="0" presId="urn:microsoft.com/office/officeart/2005/8/layout/hList6"/>
    <dgm:cxn modelId="{8F88E800-18A4-7142-AFED-C4F1E3D05495}" type="presParOf" srcId="{2735CB65-FB2E-7D46-88C2-B3765C9D5CE3}" destId="{D87DB19B-D479-9445-A5A1-25A67105ED4C}" srcOrd="8" destOrd="0" presId="urn:microsoft.com/office/officeart/2005/8/layout/hList6"/>
    <dgm:cxn modelId="{29610C20-5D65-424A-BA43-C99C1B289258}" type="presParOf" srcId="{2735CB65-FB2E-7D46-88C2-B3765C9D5CE3}" destId="{F49B2122-2943-3441-A842-539CB9E77E51}" srcOrd="9" destOrd="0" presId="urn:microsoft.com/office/officeart/2005/8/layout/hList6"/>
    <dgm:cxn modelId="{C93A6FA8-AE06-A449-8E47-592A5FFEF8E6}" type="presParOf" srcId="{2735CB65-FB2E-7D46-88C2-B3765C9D5CE3}" destId="{CD747943-5814-BE49-A5C7-012F189BE3D5}"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X="113262" custLinFactNeighborX="200000" custLinFactNeighborY="1688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7EB71B-72D1-4644-8EAE-8163F8A8ECD9}" type="doc">
      <dgm:prSet loTypeId="urn:microsoft.com/office/officeart/2005/8/layout/venn1" loCatId="relationship" qsTypeId="urn:microsoft.com/office/officeart/2005/8/quickstyle/simple1" qsCatId="simple" csTypeId="urn:microsoft.com/office/officeart/2005/8/colors/accent1_2" csCatId="accent1" phldr="1"/>
      <dgm:spPr/>
    </dgm:pt>
    <dgm:pt modelId="{1B8387CD-2712-C84B-815F-2F66312D36D0}">
      <dgm:prSet phldrT="[Text]" custT="1"/>
      <dgm:spPr/>
      <dgm:t>
        <a:bodyPr>
          <a:scene3d>
            <a:camera prst="orthographicFront"/>
            <a:lightRig rig="harsh" dir="t"/>
          </a:scene3d>
          <a:sp3d extrusionH="57150" prstMaterial="matte">
            <a:bevelT w="63500" h="12700" prst="angle"/>
            <a:contourClr>
              <a:schemeClr val="bg1">
                <a:lumMod val="65000"/>
              </a:schemeClr>
            </a:contourClr>
          </a:sp3d>
        </a:bodyPr>
        <a:lstStyle/>
        <a:p>
          <a:pPr rtl="0"/>
          <a:endParaRPr lang="en-US" sz="2400" b="1" cap="none" spc="0" dirty="0">
            <a:ln/>
            <a:solidFill>
              <a:schemeClr val="accent3"/>
            </a:solidFill>
            <a:effectLst/>
          </a:endParaRPr>
        </a:p>
        <a:p>
          <a:pPr rtl="0"/>
          <a:endParaRPr lang="en-US" sz="2400" b="1" cap="none" spc="0" dirty="0">
            <a:ln/>
            <a:solidFill>
              <a:schemeClr val="accent3"/>
            </a:solidFill>
            <a:effectLst/>
          </a:endParaRPr>
        </a:p>
        <a:p>
          <a:pPr rtl="0"/>
          <a:endParaRPr lang="en-US" sz="2400" b="1" cap="none" spc="0" dirty="0">
            <a:ln/>
            <a:solidFill>
              <a:schemeClr val="accent3"/>
            </a:solidFill>
            <a:effectLst/>
          </a:endParaRPr>
        </a:p>
        <a:p>
          <a:pPr rtl="0"/>
          <a:endParaRPr lang="en-US" sz="2400" b="1" cap="none" spc="0" dirty="0">
            <a:ln/>
            <a:solidFill>
              <a:schemeClr val="accent3"/>
            </a:solidFill>
            <a:effectLst/>
          </a:endParaRPr>
        </a:p>
        <a:p>
          <a:pPr rtl="0"/>
          <a:r>
            <a:rPr lang="en-US" sz="2400" b="1" cap="none" spc="0" dirty="0">
              <a:ln/>
              <a:solidFill>
                <a:schemeClr val="accent3"/>
              </a:solidFill>
              <a:effectLst/>
            </a:rPr>
            <a:t>Healthcare World</a:t>
          </a:r>
        </a:p>
      </dgm:t>
    </dgm:pt>
    <dgm:pt modelId="{30EF7603-50C3-5F42-BC0A-4FC81F3F49F1}" type="parTrans" cxnId="{22368440-A383-914C-9E13-3B2C73FE00F4}">
      <dgm:prSet/>
      <dgm:spPr/>
      <dgm:t>
        <a:bodyPr/>
        <a:lstStyle/>
        <a:p>
          <a:endParaRPr lang="en-US"/>
        </a:p>
      </dgm:t>
    </dgm:pt>
    <dgm:pt modelId="{13A0592C-BEB2-1C4F-BE6C-9A1365C4CA19}" type="sibTrans" cxnId="{22368440-A383-914C-9E13-3B2C73FE00F4}">
      <dgm:prSet/>
      <dgm:spPr/>
      <dgm:t>
        <a:bodyPr/>
        <a:lstStyle/>
        <a:p>
          <a:endParaRPr lang="en-US"/>
        </a:p>
      </dgm:t>
    </dgm:pt>
    <dgm:pt modelId="{8923ACF5-EC4C-584F-9EF0-391258F4DE57}">
      <dgm:prSet custT="1"/>
      <dgm:spPr/>
      <dgm:t>
        <a:bodyPr anchor="t" anchorCtr="0"/>
        <a:lstStyle/>
        <a:p>
          <a:pPr rtl="0"/>
          <a:r>
            <a:rPr lang="en-US" sz="1300" dirty="0"/>
            <a:t>  </a:t>
          </a:r>
          <a:r>
            <a:rPr lang="en-US" sz="1300" b="0" cap="none" spc="0" dirty="0">
              <a:ln w="0"/>
              <a:solidFill>
                <a:schemeClr val="tx1"/>
              </a:solidFill>
              <a:effectLst>
                <a:outerShdw blurRad="38100" dist="19050" dir="2700000" algn="tl" rotWithShape="0">
                  <a:schemeClr val="dk1">
                    <a:alpha val="40000"/>
                  </a:schemeClr>
                </a:outerShdw>
              </a:effectLst>
            </a:rPr>
            <a:t>Clinical</a:t>
          </a:r>
          <a:endParaRPr lang="en-US" sz="1300" dirty="0"/>
        </a:p>
      </dgm:t>
    </dgm:pt>
    <dgm:pt modelId="{75C7CA59-1667-A443-82BC-12E98CCC4EDB}" type="sibTrans" cxnId="{33F0BD16-732B-4E41-8365-775E2C60507B}">
      <dgm:prSet/>
      <dgm:spPr/>
      <dgm:t>
        <a:bodyPr/>
        <a:lstStyle/>
        <a:p>
          <a:endParaRPr lang="en-US"/>
        </a:p>
      </dgm:t>
    </dgm:pt>
    <dgm:pt modelId="{CE49D3D0-6764-A648-8147-3BD73F67AAF1}" type="parTrans" cxnId="{33F0BD16-732B-4E41-8365-775E2C60507B}">
      <dgm:prSet/>
      <dgm:spPr/>
      <dgm:t>
        <a:bodyPr/>
        <a:lstStyle/>
        <a:p>
          <a:endParaRPr lang="en-US"/>
        </a:p>
      </dgm:t>
    </dgm:pt>
    <dgm:pt modelId="{543BD7DA-40CB-0F4D-B3E4-C2438C53388B}">
      <dgm:prSet custT="1"/>
      <dgm:spPr/>
      <dgm:t>
        <a:bodyPr anchor="t" anchorCtr="0"/>
        <a:lstStyle/>
        <a:p>
          <a:pPr rtl="0"/>
          <a:endParaRPr lang="en-US" sz="1000" dirty="0"/>
        </a:p>
        <a:p>
          <a:pPr rtl="0"/>
          <a:endParaRPr lang="en-US" sz="1000" dirty="0"/>
        </a:p>
        <a:p>
          <a:pPr rtl="0"/>
          <a:endParaRPr lang="en-US" sz="1000" dirty="0"/>
        </a:p>
        <a:p>
          <a:pPr rtl="0"/>
          <a:endParaRPr lang="en-US" sz="1000" dirty="0"/>
        </a:p>
        <a:p>
          <a:pPr rtl="0"/>
          <a:r>
            <a:rPr lang="en-US" sz="1050" dirty="0"/>
            <a:t>Operational</a:t>
          </a:r>
        </a:p>
      </dgm:t>
    </dgm:pt>
    <dgm:pt modelId="{AF3A5EE6-2579-9340-BBD1-29C897B0CD4E}" type="parTrans" cxnId="{C6E65BD9-DF75-E340-8E39-FD95D2677D7D}">
      <dgm:prSet/>
      <dgm:spPr/>
      <dgm:t>
        <a:bodyPr/>
        <a:lstStyle/>
        <a:p>
          <a:endParaRPr lang="en-US"/>
        </a:p>
      </dgm:t>
    </dgm:pt>
    <dgm:pt modelId="{3370FFAB-85BF-6646-9BC3-ACB84215E782}" type="sibTrans" cxnId="{C6E65BD9-DF75-E340-8E39-FD95D2677D7D}">
      <dgm:prSet/>
      <dgm:spPr/>
      <dgm:t>
        <a:bodyPr/>
        <a:lstStyle/>
        <a:p>
          <a:endParaRPr lang="en-US"/>
        </a:p>
      </dgm:t>
    </dgm:pt>
    <dgm:pt modelId="{88ABB928-F5DE-CB45-B3F5-8CC0F505FC6E}">
      <dgm:prSet/>
      <dgm:spPr/>
      <dgm:t>
        <a:bodyPr anchor="ctr" anchorCtr="0"/>
        <a:lstStyle/>
        <a:p>
          <a:pPr rtl="0"/>
          <a:r>
            <a:rPr lang="en-US" dirty="0"/>
            <a:t>             Financial</a:t>
          </a:r>
        </a:p>
      </dgm:t>
    </dgm:pt>
    <dgm:pt modelId="{DF680673-33EB-9745-B787-ED1DE82251E9}" type="parTrans" cxnId="{C62BDC12-C268-DD4F-B982-6062FE33493C}">
      <dgm:prSet/>
      <dgm:spPr/>
      <dgm:t>
        <a:bodyPr/>
        <a:lstStyle/>
        <a:p>
          <a:endParaRPr lang="en-US"/>
        </a:p>
      </dgm:t>
    </dgm:pt>
    <dgm:pt modelId="{27FE1070-2EE2-2B4E-A2AA-8F0336D8F6CF}" type="sibTrans" cxnId="{C62BDC12-C268-DD4F-B982-6062FE33493C}">
      <dgm:prSet/>
      <dgm:spPr/>
      <dgm:t>
        <a:bodyPr/>
        <a:lstStyle/>
        <a:p>
          <a:endParaRPr lang="en-US"/>
        </a:p>
      </dgm:t>
    </dgm:pt>
    <dgm:pt modelId="{2E3F9F45-4BFC-5D46-8EDD-6359DEC2F0CC}" type="pres">
      <dgm:prSet presAssocID="{CC7EB71B-72D1-4644-8EAE-8163F8A8ECD9}" presName="compositeShape" presStyleCnt="0">
        <dgm:presLayoutVars>
          <dgm:chMax val="7"/>
          <dgm:dir/>
          <dgm:resizeHandles val="exact"/>
        </dgm:presLayoutVars>
      </dgm:prSet>
      <dgm:spPr/>
    </dgm:pt>
    <dgm:pt modelId="{83AACF00-11B4-584F-A246-552076C6C1E8}" type="pres">
      <dgm:prSet presAssocID="{1B8387CD-2712-C84B-815F-2F66312D36D0}" presName="circ1" presStyleLbl="vennNode1" presStyleIdx="0" presStyleCnt="4" custScaleX="192308" custScaleY="192639" custLinFactNeighborY="433"/>
      <dgm:spPr/>
    </dgm:pt>
    <dgm:pt modelId="{40B2A850-358E-2547-B47A-EC8830FEDF00}" type="pres">
      <dgm:prSet presAssocID="{1B8387CD-2712-C84B-815F-2F66312D36D0}" presName="circ1Tx" presStyleLbl="revTx" presStyleIdx="0" presStyleCnt="0">
        <dgm:presLayoutVars>
          <dgm:chMax val="0"/>
          <dgm:chPref val="0"/>
          <dgm:bulletEnabled val="1"/>
        </dgm:presLayoutVars>
      </dgm:prSet>
      <dgm:spPr/>
    </dgm:pt>
    <dgm:pt modelId="{687BF28A-9E7C-E648-86E9-0DF44A60BE48}" type="pres">
      <dgm:prSet presAssocID="{88ABB928-F5DE-CB45-B3F5-8CC0F505FC6E}" presName="circ2" presStyleLbl="vennNode1" presStyleIdx="1" presStyleCnt="4" custLinFactNeighborX="-7248" custLinFactNeighborY="-18361"/>
      <dgm:spPr/>
    </dgm:pt>
    <dgm:pt modelId="{A8BFEAC5-3B7E-8144-8ED9-98CAC83EE6BA}" type="pres">
      <dgm:prSet presAssocID="{88ABB928-F5DE-CB45-B3F5-8CC0F505FC6E}" presName="circ2Tx" presStyleLbl="revTx" presStyleIdx="0" presStyleCnt="0">
        <dgm:presLayoutVars>
          <dgm:chMax val="0"/>
          <dgm:chPref val="0"/>
          <dgm:bulletEnabled val="1"/>
        </dgm:presLayoutVars>
      </dgm:prSet>
      <dgm:spPr/>
    </dgm:pt>
    <dgm:pt modelId="{2967C7EB-EEE8-DE44-8CC4-9D4DEC700D9A}" type="pres">
      <dgm:prSet presAssocID="{8923ACF5-EC4C-584F-9EF0-391258F4DE57}" presName="circ3" presStyleLbl="vennNode1" presStyleIdx="2" presStyleCnt="4" custLinFactY="-33803" custLinFactNeighborX="483" custLinFactNeighborY="-100000"/>
      <dgm:spPr/>
    </dgm:pt>
    <dgm:pt modelId="{BAEC861A-9796-234D-80B1-C02447218950}" type="pres">
      <dgm:prSet presAssocID="{8923ACF5-EC4C-584F-9EF0-391258F4DE57}" presName="circ3Tx" presStyleLbl="revTx" presStyleIdx="0" presStyleCnt="0">
        <dgm:presLayoutVars>
          <dgm:chMax val="0"/>
          <dgm:chPref val="0"/>
          <dgm:bulletEnabled val="1"/>
        </dgm:presLayoutVars>
      </dgm:prSet>
      <dgm:spPr/>
    </dgm:pt>
    <dgm:pt modelId="{66D2F37E-E2F8-5F43-BA77-04181698C0BD}" type="pres">
      <dgm:prSet presAssocID="{543BD7DA-40CB-0F4D-B3E4-C2438C53388B}" presName="circ4" presStyleLbl="vennNode1" presStyleIdx="3" presStyleCnt="4" custLinFactNeighborX="11596" custLinFactNeighborY="-19327"/>
      <dgm:spPr/>
    </dgm:pt>
    <dgm:pt modelId="{D6FC1A72-563D-634F-93A9-B3F04E25FA08}" type="pres">
      <dgm:prSet presAssocID="{543BD7DA-40CB-0F4D-B3E4-C2438C53388B}" presName="circ4Tx" presStyleLbl="revTx" presStyleIdx="0" presStyleCnt="0">
        <dgm:presLayoutVars>
          <dgm:chMax val="0"/>
          <dgm:chPref val="0"/>
          <dgm:bulletEnabled val="1"/>
        </dgm:presLayoutVars>
      </dgm:prSet>
      <dgm:spPr/>
    </dgm:pt>
  </dgm:ptLst>
  <dgm:cxnLst>
    <dgm:cxn modelId="{C62BDC12-C268-DD4F-B982-6062FE33493C}" srcId="{CC7EB71B-72D1-4644-8EAE-8163F8A8ECD9}" destId="{88ABB928-F5DE-CB45-B3F5-8CC0F505FC6E}" srcOrd="1" destOrd="0" parTransId="{DF680673-33EB-9745-B787-ED1DE82251E9}" sibTransId="{27FE1070-2EE2-2B4E-A2AA-8F0336D8F6CF}"/>
    <dgm:cxn modelId="{33F0BD16-732B-4E41-8365-775E2C60507B}" srcId="{CC7EB71B-72D1-4644-8EAE-8163F8A8ECD9}" destId="{8923ACF5-EC4C-584F-9EF0-391258F4DE57}" srcOrd="2" destOrd="0" parTransId="{CE49D3D0-6764-A648-8147-3BD73F67AAF1}" sibTransId="{75C7CA59-1667-A443-82BC-12E98CCC4EDB}"/>
    <dgm:cxn modelId="{BF6D092A-2ED2-4349-B3A5-10D3BCDC4C8B}" type="presOf" srcId="{1B8387CD-2712-C84B-815F-2F66312D36D0}" destId="{83AACF00-11B4-584F-A246-552076C6C1E8}" srcOrd="0" destOrd="0" presId="urn:microsoft.com/office/officeart/2005/8/layout/venn1"/>
    <dgm:cxn modelId="{22368440-A383-914C-9E13-3B2C73FE00F4}" srcId="{CC7EB71B-72D1-4644-8EAE-8163F8A8ECD9}" destId="{1B8387CD-2712-C84B-815F-2F66312D36D0}" srcOrd="0" destOrd="0" parTransId="{30EF7603-50C3-5F42-BC0A-4FC81F3F49F1}" sibTransId="{13A0592C-BEB2-1C4F-BE6C-9A1365C4CA19}"/>
    <dgm:cxn modelId="{10967660-1A9E-104E-82D3-D1664AF1D92D}" type="presOf" srcId="{8923ACF5-EC4C-584F-9EF0-391258F4DE57}" destId="{BAEC861A-9796-234D-80B1-C02447218950}" srcOrd="1" destOrd="0" presId="urn:microsoft.com/office/officeart/2005/8/layout/venn1"/>
    <dgm:cxn modelId="{D79601A6-CB3F-8445-81BE-B3D45923742E}" type="presOf" srcId="{CC7EB71B-72D1-4644-8EAE-8163F8A8ECD9}" destId="{2E3F9F45-4BFC-5D46-8EDD-6359DEC2F0CC}" srcOrd="0" destOrd="0" presId="urn:microsoft.com/office/officeart/2005/8/layout/venn1"/>
    <dgm:cxn modelId="{9DCA49A7-EE41-5740-ADA8-6A47425BCA5C}" type="presOf" srcId="{88ABB928-F5DE-CB45-B3F5-8CC0F505FC6E}" destId="{687BF28A-9E7C-E648-86E9-0DF44A60BE48}" srcOrd="0" destOrd="0" presId="urn:microsoft.com/office/officeart/2005/8/layout/venn1"/>
    <dgm:cxn modelId="{58AE24B4-CDBB-0A44-AED2-583A911A138C}" type="presOf" srcId="{8923ACF5-EC4C-584F-9EF0-391258F4DE57}" destId="{2967C7EB-EEE8-DE44-8CC4-9D4DEC700D9A}" srcOrd="0" destOrd="0" presId="urn:microsoft.com/office/officeart/2005/8/layout/venn1"/>
    <dgm:cxn modelId="{86A3C5C9-DCC2-3041-A615-67B57C08D90A}" type="presOf" srcId="{543BD7DA-40CB-0F4D-B3E4-C2438C53388B}" destId="{66D2F37E-E2F8-5F43-BA77-04181698C0BD}" srcOrd="0" destOrd="0" presId="urn:microsoft.com/office/officeart/2005/8/layout/venn1"/>
    <dgm:cxn modelId="{C6E65BD9-DF75-E340-8E39-FD95D2677D7D}" srcId="{CC7EB71B-72D1-4644-8EAE-8163F8A8ECD9}" destId="{543BD7DA-40CB-0F4D-B3E4-C2438C53388B}" srcOrd="3" destOrd="0" parTransId="{AF3A5EE6-2579-9340-BBD1-29C897B0CD4E}" sibTransId="{3370FFAB-85BF-6646-9BC3-ACB84215E782}"/>
    <dgm:cxn modelId="{505F5CE0-48D5-134B-99FF-17B5854BAFC0}" type="presOf" srcId="{88ABB928-F5DE-CB45-B3F5-8CC0F505FC6E}" destId="{A8BFEAC5-3B7E-8144-8ED9-98CAC83EE6BA}" srcOrd="1" destOrd="0" presId="urn:microsoft.com/office/officeart/2005/8/layout/venn1"/>
    <dgm:cxn modelId="{FBFF35F0-C025-844B-B833-29BAE3CC02B3}" type="presOf" srcId="{1B8387CD-2712-C84B-815F-2F66312D36D0}" destId="{40B2A850-358E-2547-B47A-EC8830FEDF00}" srcOrd="1" destOrd="0" presId="urn:microsoft.com/office/officeart/2005/8/layout/venn1"/>
    <dgm:cxn modelId="{ACCF6AF8-0C6F-734A-B300-815F946FFF18}" type="presOf" srcId="{543BD7DA-40CB-0F4D-B3E4-C2438C53388B}" destId="{D6FC1A72-563D-634F-93A9-B3F04E25FA08}" srcOrd="1" destOrd="0" presId="urn:microsoft.com/office/officeart/2005/8/layout/venn1"/>
    <dgm:cxn modelId="{3856AB80-8CDA-8543-A97D-8DD55E689DA5}" type="presParOf" srcId="{2E3F9F45-4BFC-5D46-8EDD-6359DEC2F0CC}" destId="{83AACF00-11B4-584F-A246-552076C6C1E8}" srcOrd="0" destOrd="0" presId="urn:microsoft.com/office/officeart/2005/8/layout/venn1"/>
    <dgm:cxn modelId="{1CF9CA6A-BDFF-154B-8D2F-58DC76D77F98}" type="presParOf" srcId="{2E3F9F45-4BFC-5D46-8EDD-6359DEC2F0CC}" destId="{40B2A850-358E-2547-B47A-EC8830FEDF00}" srcOrd="1" destOrd="0" presId="urn:microsoft.com/office/officeart/2005/8/layout/venn1"/>
    <dgm:cxn modelId="{C8FA1DAD-3C4A-2D4C-86DF-3F89ADAF2B6B}" type="presParOf" srcId="{2E3F9F45-4BFC-5D46-8EDD-6359DEC2F0CC}" destId="{687BF28A-9E7C-E648-86E9-0DF44A60BE48}" srcOrd="2" destOrd="0" presId="urn:microsoft.com/office/officeart/2005/8/layout/venn1"/>
    <dgm:cxn modelId="{379F32E0-B1B5-ED48-B2CA-A57E60DB0FB5}" type="presParOf" srcId="{2E3F9F45-4BFC-5D46-8EDD-6359DEC2F0CC}" destId="{A8BFEAC5-3B7E-8144-8ED9-98CAC83EE6BA}" srcOrd="3" destOrd="0" presId="urn:microsoft.com/office/officeart/2005/8/layout/venn1"/>
    <dgm:cxn modelId="{6D9CA110-11A2-8444-B2A0-B5620FE5BA94}" type="presParOf" srcId="{2E3F9F45-4BFC-5D46-8EDD-6359DEC2F0CC}" destId="{2967C7EB-EEE8-DE44-8CC4-9D4DEC700D9A}" srcOrd="4" destOrd="0" presId="urn:microsoft.com/office/officeart/2005/8/layout/venn1"/>
    <dgm:cxn modelId="{E6B56012-43E2-E749-9075-A3439B64C147}" type="presParOf" srcId="{2E3F9F45-4BFC-5D46-8EDD-6359DEC2F0CC}" destId="{BAEC861A-9796-234D-80B1-C02447218950}" srcOrd="5" destOrd="0" presId="urn:microsoft.com/office/officeart/2005/8/layout/venn1"/>
    <dgm:cxn modelId="{51407A42-3165-C94E-9DE9-1300D7FBF609}" type="presParOf" srcId="{2E3F9F45-4BFC-5D46-8EDD-6359DEC2F0CC}" destId="{66D2F37E-E2F8-5F43-BA77-04181698C0BD}" srcOrd="6" destOrd="0" presId="urn:microsoft.com/office/officeart/2005/8/layout/venn1"/>
    <dgm:cxn modelId="{46A59F83-D234-7C4B-99F1-DBA3C898E39D}" type="presParOf" srcId="{2E3F9F45-4BFC-5D46-8EDD-6359DEC2F0CC}" destId="{D6FC1A72-563D-634F-93A9-B3F04E25FA0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7EB71B-72D1-4644-8EAE-8163F8A8ECD9}" type="doc">
      <dgm:prSet loTypeId="urn:microsoft.com/office/officeart/2005/8/layout/venn1" loCatId="relationship" qsTypeId="urn:microsoft.com/office/officeart/2005/8/quickstyle/simple1" qsCatId="simple" csTypeId="urn:microsoft.com/office/officeart/2005/8/colors/accent1_2" csCatId="accent1" phldr="1"/>
      <dgm:spPr/>
    </dgm:pt>
    <dgm:pt modelId="{1B8387CD-2712-C84B-815F-2F66312D36D0}">
      <dgm:prSet phldrT="[Text]" custT="1"/>
      <dgm:spPr/>
      <dgm:t>
        <a:bodyPr>
          <a:scene3d>
            <a:camera prst="orthographicFront"/>
            <a:lightRig rig="harsh" dir="t"/>
          </a:scene3d>
          <a:sp3d extrusionH="57150" prstMaterial="matte">
            <a:bevelT w="63500" h="12700" prst="angle"/>
            <a:contourClr>
              <a:schemeClr val="bg1">
                <a:lumMod val="65000"/>
              </a:schemeClr>
            </a:contourClr>
          </a:sp3d>
        </a:bodyPr>
        <a:lstStyle/>
        <a:p>
          <a:pPr rtl="0"/>
          <a:endParaRPr lang="en-US" sz="2400" b="1" cap="none" spc="0" dirty="0">
            <a:ln/>
            <a:solidFill>
              <a:schemeClr val="accent3"/>
            </a:solidFill>
            <a:effectLst/>
          </a:endParaRPr>
        </a:p>
        <a:p>
          <a:pPr rtl="0"/>
          <a:endParaRPr lang="en-US" sz="2400" b="1" cap="none" spc="0" dirty="0">
            <a:ln/>
            <a:solidFill>
              <a:schemeClr val="accent3"/>
            </a:solidFill>
            <a:effectLst/>
          </a:endParaRPr>
        </a:p>
        <a:p>
          <a:pPr rtl="0"/>
          <a:endParaRPr lang="en-US" sz="2400" b="1" cap="none" spc="0" dirty="0">
            <a:ln/>
            <a:solidFill>
              <a:schemeClr val="accent3"/>
            </a:solidFill>
            <a:effectLst/>
          </a:endParaRPr>
        </a:p>
        <a:p>
          <a:pPr rtl="0"/>
          <a:endParaRPr lang="en-US" sz="2400" b="1" cap="none" spc="0" dirty="0">
            <a:ln/>
            <a:solidFill>
              <a:schemeClr val="accent3"/>
            </a:solidFill>
            <a:effectLst/>
          </a:endParaRPr>
        </a:p>
        <a:p>
          <a:pPr rtl="0"/>
          <a:r>
            <a:rPr lang="en-US" sz="2400" b="1" cap="none" spc="0" dirty="0">
              <a:ln/>
              <a:solidFill>
                <a:schemeClr val="accent3"/>
              </a:solidFill>
              <a:effectLst/>
            </a:rPr>
            <a:t>Healthcare World</a:t>
          </a:r>
        </a:p>
      </dgm:t>
    </dgm:pt>
    <dgm:pt modelId="{30EF7603-50C3-5F42-BC0A-4FC81F3F49F1}" type="parTrans" cxnId="{22368440-A383-914C-9E13-3B2C73FE00F4}">
      <dgm:prSet/>
      <dgm:spPr/>
      <dgm:t>
        <a:bodyPr/>
        <a:lstStyle/>
        <a:p>
          <a:endParaRPr lang="en-US"/>
        </a:p>
      </dgm:t>
    </dgm:pt>
    <dgm:pt modelId="{13A0592C-BEB2-1C4F-BE6C-9A1365C4CA19}" type="sibTrans" cxnId="{22368440-A383-914C-9E13-3B2C73FE00F4}">
      <dgm:prSet/>
      <dgm:spPr/>
      <dgm:t>
        <a:bodyPr/>
        <a:lstStyle/>
        <a:p>
          <a:endParaRPr lang="en-US"/>
        </a:p>
      </dgm:t>
    </dgm:pt>
    <dgm:pt modelId="{8923ACF5-EC4C-584F-9EF0-391258F4DE57}">
      <dgm:prSet custT="1"/>
      <dgm:spPr/>
      <dgm:t>
        <a:bodyPr anchor="t" anchorCtr="0"/>
        <a:lstStyle/>
        <a:p>
          <a:pPr rtl="0"/>
          <a:r>
            <a:rPr lang="en-US" sz="1300" dirty="0"/>
            <a:t>  </a:t>
          </a:r>
          <a:r>
            <a:rPr lang="en-US" sz="1300" b="0" cap="none" spc="0" dirty="0">
              <a:ln w="0"/>
              <a:solidFill>
                <a:schemeClr val="tx1"/>
              </a:solidFill>
              <a:effectLst>
                <a:outerShdw blurRad="38100" dist="19050" dir="2700000" algn="tl" rotWithShape="0">
                  <a:schemeClr val="dk1">
                    <a:alpha val="40000"/>
                  </a:schemeClr>
                </a:outerShdw>
              </a:effectLst>
            </a:rPr>
            <a:t>Clinical</a:t>
          </a:r>
          <a:endParaRPr lang="en-US" sz="1300" dirty="0"/>
        </a:p>
      </dgm:t>
    </dgm:pt>
    <dgm:pt modelId="{75C7CA59-1667-A443-82BC-12E98CCC4EDB}" type="sibTrans" cxnId="{33F0BD16-732B-4E41-8365-775E2C60507B}">
      <dgm:prSet/>
      <dgm:spPr/>
      <dgm:t>
        <a:bodyPr/>
        <a:lstStyle/>
        <a:p>
          <a:endParaRPr lang="en-US"/>
        </a:p>
      </dgm:t>
    </dgm:pt>
    <dgm:pt modelId="{CE49D3D0-6764-A648-8147-3BD73F67AAF1}" type="parTrans" cxnId="{33F0BD16-732B-4E41-8365-775E2C60507B}">
      <dgm:prSet/>
      <dgm:spPr/>
      <dgm:t>
        <a:bodyPr/>
        <a:lstStyle/>
        <a:p>
          <a:endParaRPr lang="en-US"/>
        </a:p>
      </dgm:t>
    </dgm:pt>
    <dgm:pt modelId="{543BD7DA-40CB-0F4D-B3E4-C2438C53388B}">
      <dgm:prSet custT="1"/>
      <dgm:spPr/>
      <dgm:t>
        <a:bodyPr anchor="t" anchorCtr="0"/>
        <a:lstStyle/>
        <a:p>
          <a:pPr rtl="0"/>
          <a:endParaRPr lang="en-US" sz="1000" dirty="0"/>
        </a:p>
        <a:p>
          <a:pPr rtl="0"/>
          <a:endParaRPr lang="en-US" sz="1000" dirty="0"/>
        </a:p>
        <a:p>
          <a:pPr rtl="0"/>
          <a:endParaRPr lang="en-US" sz="1000" dirty="0"/>
        </a:p>
        <a:p>
          <a:pPr rtl="0"/>
          <a:endParaRPr lang="en-US" sz="1000" dirty="0"/>
        </a:p>
        <a:p>
          <a:pPr rtl="0"/>
          <a:r>
            <a:rPr lang="en-US" sz="1050" dirty="0"/>
            <a:t>Operational</a:t>
          </a:r>
        </a:p>
      </dgm:t>
    </dgm:pt>
    <dgm:pt modelId="{AF3A5EE6-2579-9340-BBD1-29C897B0CD4E}" type="parTrans" cxnId="{C6E65BD9-DF75-E340-8E39-FD95D2677D7D}">
      <dgm:prSet/>
      <dgm:spPr/>
      <dgm:t>
        <a:bodyPr/>
        <a:lstStyle/>
        <a:p>
          <a:endParaRPr lang="en-US"/>
        </a:p>
      </dgm:t>
    </dgm:pt>
    <dgm:pt modelId="{3370FFAB-85BF-6646-9BC3-ACB84215E782}" type="sibTrans" cxnId="{C6E65BD9-DF75-E340-8E39-FD95D2677D7D}">
      <dgm:prSet/>
      <dgm:spPr/>
      <dgm:t>
        <a:bodyPr/>
        <a:lstStyle/>
        <a:p>
          <a:endParaRPr lang="en-US"/>
        </a:p>
      </dgm:t>
    </dgm:pt>
    <dgm:pt modelId="{88ABB928-F5DE-CB45-B3F5-8CC0F505FC6E}">
      <dgm:prSet/>
      <dgm:spPr/>
      <dgm:t>
        <a:bodyPr anchor="ctr" anchorCtr="0"/>
        <a:lstStyle/>
        <a:p>
          <a:pPr rtl="0"/>
          <a:r>
            <a:rPr lang="en-US" dirty="0"/>
            <a:t>             Financial</a:t>
          </a:r>
        </a:p>
      </dgm:t>
    </dgm:pt>
    <dgm:pt modelId="{DF680673-33EB-9745-B787-ED1DE82251E9}" type="parTrans" cxnId="{C62BDC12-C268-DD4F-B982-6062FE33493C}">
      <dgm:prSet/>
      <dgm:spPr/>
      <dgm:t>
        <a:bodyPr/>
        <a:lstStyle/>
        <a:p>
          <a:endParaRPr lang="en-US"/>
        </a:p>
      </dgm:t>
    </dgm:pt>
    <dgm:pt modelId="{27FE1070-2EE2-2B4E-A2AA-8F0336D8F6CF}" type="sibTrans" cxnId="{C62BDC12-C268-DD4F-B982-6062FE33493C}">
      <dgm:prSet/>
      <dgm:spPr/>
      <dgm:t>
        <a:bodyPr/>
        <a:lstStyle/>
        <a:p>
          <a:endParaRPr lang="en-US"/>
        </a:p>
      </dgm:t>
    </dgm:pt>
    <dgm:pt modelId="{2E3F9F45-4BFC-5D46-8EDD-6359DEC2F0CC}" type="pres">
      <dgm:prSet presAssocID="{CC7EB71B-72D1-4644-8EAE-8163F8A8ECD9}" presName="compositeShape" presStyleCnt="0">
        <dgm:presLayoutVars>
          <dgm:chMax val="7"/>
          <dgm:dir/>
          <dgm:resizeHandles val="exact"/>
        </dgm:presLayoutVars>
      </dgm:prSet>
      <dgm:spPr/>
    </dgm:pt>
    <dgm:pt modelId="{83AACF00-11B4-584F-A246-552076C6C1E8}" type="pres">
      <dgm:prSet presAssocID="{1B8387CD-2712-C84B-815F-2F66312D36D0}" presName="circ1" presStyleLbl="vennNode1" presStyleIdx="0" presStyleCnt="4" custScaleX="192308" custScaleY="192639" custLinFactNeighborY="433"/>
      <dgm:spPr/>
    </dgm:pt>
    <dgm:pt modelId="{40B2A850-358E-2547-B47A-EC8830FEDF00}" type="pres">
      <dgm:prSet presAssocID="{1B8387CD-2712-C84B-815F-2F66312D36D0}" presName="circ1Tx" presStyleLbl="revTx" presStyleIdx="0" presStyleCnt="0">
        <dgm:presLayoutVars>
          <dgm:chMax val="0"/>
          <dgm:chPref val="0"/>
          <dgm:bulletEnabled val="1"/>
        </dgm:presLayoutVars>
      </dgm:prSet>
      <dgm:spPr/>
    </dgm:pt>
    <dgm:pt modelId="{687BF28A-9E7C-E648-86E9-0DF44A60BE48}" type="pres">
      <dgm:prSet presAssocID="{88ABB928-F5DE-CB45-B3F5-8CC0F505FC6E}" presName="circ2" presStyleLbl="vennNode1" presStyleIdx="1" presStyleCnt="4" custLinFactNeighborX="-7248" custLinFactNeighborY="-18361"/>
      <dgm:spPr/>
    </dgm:pt>
    <dgm:pt modelId="{A8BFEAC5-3B7E-8144-8ED9-98CAC83EE6BA}" type="pres">
      <dgm:prSet presAssocID="{88ABB928-F5DE-CB45-B3F5-8CC0F505FC6E}" presName="circ2Tx" presStyleLbl="revTx" presStyleIdx="0" presStyleCnt="0">
        <dgm:presLayoutVars>
          <dgm:chMax val="0"/>
          <dgm:chPref val="0"/>
          <dgm:bulletEnabled val="1"/>
        </dgm:presLayoutVars>
      </dgm:prSet>
      <dgm:spPr/>
    </dgm:pt>
    <dgm:pt modelId="{2967C7EB-EEE8-DE44-8CC4-9D4DEC700D9A}" type="pres">
      <dgm:prSet presAssocID="{8923ACF5-EC4C-584F-9EF0-391258F4DE57}" presName="circ3" presStyleLbl="vennNode1" presStyleIdx="2" presStyleCnt="4" custLinFactY="-33803" custLinFactNeighborX="483" custLinFactNeighborY="-100000"/>
      <dgm:spPr/>
    </dgm:pt>
    <dgm:pt modelId="{BAEC861A-9796-234D-80B1-C02447218950}" type="pres">
      <dgm:prSet presAssocID="{8923ACF5-EC4C-584F-9EF0-391258F4DE57}" presName="circ3Tx" presStyleLbl="revTx" presStyleIdx="0" presStyleCnt="0">
        <dgm:presLayoutVars>
          <dgm:chMax val="0"/>
          <dgm:chPref val="0"/>
          <dgm:bulletEnabled val="1"/>
        </dgm:presLayoutVars>
      </dgm:prSet>
      <dgm:spPr/>
    </dgm:pt>
    <dgm:pt modelId="{66D2F37E-E2F8-5F43-BA77-04181698C0BD}" type="pres">
      <dgm:prSet presAssocID="{543BD7DA-40CB-0F4D-B3E4-C2438C53388B}" presName="circ4" presStyleLbl="vennNode1" presStyleIdx="3" presStyleCnt="4" custLinFactNeighborX="11596" custLinFactNeighborY="-19327"/>
      <dgm:spPr/>
    </dgm:pt>
    <dgm:pt modelId="{D6FC1A72-563D-634F-93A9-B3F04E25FA08}" type="pres">
      <dgm:prSet presAssocID="{543BD7DA-40CB-0F4D-B3E4-C2438C53388B}" presName="circ4Tx" presStyleLbl="revTx" presStyleIdx="0" presStyleCnt="0">
        <dgm:presLayoutVars>
          <dgm:chMax val="0"/>
          <dgm:chPref val="0"/>
          <dgm:bulletEnabled val="1"/>
        </dgm:presLayoutVars>
      </dgm:prSet>
      <dgm:spPr/>
    </dgm:pt>
  </dgm:ptLst>
  <dgm:cxnLst>
    <dgm:cxn modelId="{C62BDC12-C268-DD4F-B982-6062FE33493C}" srcId="{CC7EB71B-72D1-4644-8EAE-8163F8A8ECD9}" destId="{88ABB928-F5DE-CB45-B3F5-8CC0F505FC6E}" srcOrd="1" destOrd="0" parTransId="{DF680673-33EB-9745-B787-ED1DE82251E9}" sibTransId="{27FE1070-2EE2-2B4E-A2AA-8F0336D8F6CF}"/>
    <dgm:cxn modelId="{33F0BD16-732B-4E41-8365-775E2C60507B}" srcId="{CC7EB71B-72D1-4644-8EAE-8163F8A8ECD9}" destId="{8923ACF5-EC4C-584F-9EF0-391258F4DE57}" srcOrd="2" destOrd="0" parTransId="{CE49D3D0-6764-A648-8147-3BD73F67AAF1}" sibTransId="{75C7CA59-1667-A443-82BC-12E98CCC4EDB}"/>
    <dgm:cxn modelId="{BF6D092A-2ED2-4349-B3A5-10D3BCDC4C8B}" type="presOf" srcId="{1B8387CD-2712-C84B-815F-2F66312D36D0}" destId="{83AACF00-11B4-584F-A246-552076C6C1E8}" srcOrd="0" destOrd="0" presId="urn:microsoft.com/office/officeart/2005/8/layout/venn1"/>
    <dgm:cxn modelId="{22368440-A383-914C-9E13-3B2C73FE00F4}" srcId="{CC7EB71B-72D1-4644-8EAE-8163F8A8ECD9}" destId="{1B8387CD-2712-C84B-815F-2F66312D36D0}" srcOrd="0" destOrd="0" parTransId="{30EF7603-50C3-5F42-BC0A-4FC81F3F49F1}" sibTransId="{13A0592C-BEB2-1C4F-BE6C-9A1365C4CA19}"/>
    <dgm:cxn modelId="{10967660-1A9E-104E-82D3-D1664AF1D92D}" type="presOf" srcId="{8923ACF5-EC4C-584F-9EF0-391258F4DE57}" destId="{BAEC861A-9796-234D-80B1-C02447218950}" srcOrd="1" destOrd="0" presId="urn:microsoft.com/office/officeart/2005/8/layout/venn1"/>
    <dgm:cxn modelId="{D79601A6-CB3F-8445-81BE-B3D45923742E}" type="presOf" srcId="{CC7EB71B-72D1-4644-8EAE-8163F8A8ECD9}" destId="{2E3F9F45-4BFC-5D46-8EDD-6359DEC2F0CC}" srcOrd="0" destOrd="0" presId="urn:microsoft.com/office/officeart/2005/8/layout/venn1"/>
    <dgm:cxn modelId="{9DCA49A7-EE41-5740-ADA8-6A47425BCA5C}" type="presOf" srcId="{88ABB928-F5DE-CB45-B3F5-8CC0F505FC6E}" destId="{687BF28A-9E7C-E648-86E9-0DF44A60BE48}" srcOrd="0" destOrd="0" presId="urn:microsoft.com/office/officeart/2005/8/layout/venn1"/>
    <dgm:cxn modelId="{58AE24B4-CDBB-0A44-AED2-583A911A138C}" type="presOf" srcId="{8923ACF5-EC4C-584F-9EF0-391258F4DE57}" destId="{2967C7EB-EEE8-DE44-8CC4-9D4DEC700D9A}" srcOrd="0" destOrd="0" presId="urn:microsoft.com/office/officeart/2005/8/layout/venn1"/>
    <dgm:cxn modelId="{86A3C5C9-DCC2-3041-A615-67B57C08D90A}" type="presOf" srcId="{543BD7DA-40CB-0F4D-B3E4-C2438C53388B}" destId="{66D2F37E-E2F8-5F43-BA77-04181698C0BD}" srcOrd="0" destOrd="0" presId="urn:microsoft.com/office/officeart/2005/8/layout/venn1"/>
    <dgm:cxn modelId="{C6E65BD9-DF75-E340-8E39-FD95D2677D7D}" srcId="{CC7EB71B-72D1-4644-8EAE-8163F8A8ECD9}" destId="{543BD7DA-40CB-0F4D-B3E4-C2438C53388B}" srcOrd="3" destOrd="0" parTransId="{AF3A5EE6-2579-9340-BBD1-29C897B0CD4E}" sibTransId="{3370FFAB-85BF-6646-9BC3-ACB84215E782}"/>
    <dgm:cxn modelId="{505F5CE0-48D5-134B-99FF-17B5854BAFC0}" type="presOf" srcId="{88ABB928-F5DE-CB45-B3F5-8CC0F505FC6E}" destId="{A8BFEAC5-3B7E-8144-8ED9-98CAC83EE6BA}" srcOrd="1" destOrd="0" presId="urn:microsoft.com/office/officeart/2005/8/layout/venn1"/>
    <dgm:cxn modelId="{FBFF35F0-C025-844B-B833-29BAE3CC02B3}" type="presOf" srcId="{1B8387CD-2712-C84B-815F-2F66312D36D0}" destId="{40B2A850-358E-2547-B47A-EC8830FEDF00}" srcOrd="1" destOrd="0" presId="urn:microsoft.com/office/officeart/2005/8/layout/venn1"/>
    <dgm:cxn modelId="{ACCF6AF8-0C6F-734A-B300-815F946FFF18}" type="presOf" srcId="{543BD7DA-40CB-0F4D-B3E4-C2438C53388B}" destId="{D6FC1A72-563D-634F-93A9-B3F04E25FA08}" srcOrd="1" destOrd="0" presId="urn:microsoft.com/office/officeart/2005/8/layout/venn1"/>
    <dgm:cxn modelId="{3856AB80-8CDA-8543-A97D-8DD55E689DA5}" type="presParOf" srcId="{2E3F9F45-4BFC-5D46-8EDD-6359DEC2F0CC}" destId="{83AACF00-11B4-584F-A246-552076C6C1E8}" srcOrd="0" destOrd="0" presId="urn:microsoft.com/office/officeart/2005/8/layout/venn1"/>
    <dgm:cxn modelId="{1CF9CA6A-BDFF-154B-8D2F-58DC76D77F98}" type="presParOf" srcId="{2E3F9F45-4BFC-5D46-8EDD-6359DEC2F0CC}" destId="{40B2A850-358E-2547-B47A-EC8830FEDF00}" srcOrd="1" destOrd="0" presId="urn:microsoft.com/office/officeart/2005/8/layout/venn1"/>
    <dgm:cxn modelId="{C8FA1DAD-3C4A-2D4C-86DF-3F89ADAF2B6B}" type="presParOf" srcId="{2E3F9F45-4BFC-5D46-8EDD-6359DEC2F0CC}" destId="{687BF28A-9E7C-E648-86E9-0DF44A60BE48}" srcOrd="2" destOrd="0" presId="urn:microsoft.com/office/officeart/2005/8/layout/venn1"/>
    <dgm:cxn modelId="{379F32E0-B1B5-ED48-B2CA-A57E60DB0FB5}" type="presParOf" srcId="{2E3F9F45-4BFC-5D46-8EDD-6359DEC2F0CC}" destId="{A8BFEAC5-3B7E-8144-8ED9-98CAC83EE6BA}" srcOrd="3" destOrd="0" presId="urn:microsoft.com/office/officeart/2005/8/layout/venn1"/>
    <dgm:cxn modelId="{6D9CA110-11A2-8444-B2A0-B5620FE5BA94}" type="presParOf" srcId="{2E3F9F45-4BFC-5D46-8EDD-6359DEC2F0CC}" destId="{2967C7EB-EEE8-DE44-8CC4-9D4DEC700D9A}" srcOrd="4" destOrd="0" presId="urn:microsoft.com/office/officeart/2005/8/layout/venn1"/>
    <dgm:cxn modelId="{E6B56012-43E2-E749-9075-A3439B64C147}" type="presParOf" srcId="{2E3F9F45-4BFC-5D46-8EDD-6359DEC2F0CC}" destId="{BAEC861A-9796-234D-80B1-C02447218950}" srcOrd="5" destOrd="0" presId="urn:microsoft.com/office/officeart/2005/8/layout/venn1"/>
    <dgm:cxn modelId="{51407A42-3165-C94E-9DE9-1300D7FBF609}" type="presParOf" srcId="{2E3F9F45-4BFC-5D46-8EDD-6359DEC2F0CC}" destId="{66D2F37E-E2F8-5F43-BA77-04181698C0BD}" srcOrd="6" destOrd="0" presId="urn:microsoft.com/office/officeart/2005/8/layout/venn1"/>
    <dgm:cxn modelId="{46A59F83-D234-7C4B-99F1-DBA3C898E39D}" type="presParOf" srcId="{2E3F9F45-4BFC-5D46-8EDD-6359DEC2F0CC}" destId="{D6FC1A72-563D-634F-93A9-B3F04E25FA0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7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400" b="1" cap="none" spc="50" dirty="0">
              <a:ln w="0"/>
              <a:solidFill>
                <a:schemeClr val="bg2"/>
              </a:solidFill>
              <a:effectLst>
                <a:innerShdw blurRad="63500" dist="50800" dir="13500000">
                  <a:srgbClr val="000000">
                    <a:alpha val="50000"/>
                  </a:srgbClr>
                </a:innerShdw>
              </a:effectLst>
            </a:rPr>
            <a:t>Physical</a:t>
          </a:r>
          <a:r>
            <a:rPr lang="en-US" sz="400" b="1" cap="none" spc="50" baseline="0" dirty="0">
              <a:ln w="0"/>
              <a:solidFill>
                <a:schemeClr val="bg2"/>
              </a:solidFill>
              <a:effectLst>
                <a:innerShdw blurRad="63500" dist="50800" dir="13500000">
                  <a:srgbClr val="000000">
                    <a:alpha val="50000"/>
                  </a:srgbClr>
                </a:innerShdw>
              </a:effectLst>
            </a:rPr>
            <a:t> Health</a:t>
          </a:r>
          <a:endParaRPr lang="en-US" sz="12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4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898E9C-A750-F540-9FBF-A36237F3F4D7}" type="doc">
      <dgm:prSet loTypeId="urn:microsoft.com/office/officeart/2005/8/layout/list1" loCatId="relationship" qsTypeId="urn:microsoft.com/office/officeart/2005/8/quickstyle/simple4" qsCatId="simple" csTypeId="urn:microsoft.com/office/officeart/2005/8/colors/accent0_2" csCatId="mainScheme" phldr="1"/>
      <dgm:spPr/>
      <dgm:t>
        <a:bodyPr/>
        <a:lstStyle/>
        <a:p>
          <a:endParaRPr lang="en-US"/>
        </a:p>
      </dgm:t>
    </dgm:pt>
    <dgm:pt modelId="{8B541443-6AD9-B441-90ED-A4034F400A4B}">
      <dgm:prSet custT="1"/>
      <dgm:spPr/>
      <dgm:t>
        <a:bodyPr/>
        <a:lstStyle/>
        <a:p>
          <a:r>
            <a:rPr lang="en-US" sz="2000" b="0" i="0" dirty="0"/>
            <a:t>Stress and Illness</a:t>
          </a:r>
          <a:endParaRPr lang="en-US" sz="2000" dirty="0"/>
        </a:p>
      </dgm:t>
    </dgm:pt>
    <dgm:pt modelId="{03D9FFA4-BADF-4A4B-B158-146AAD30A2B2}" type="parTrans" cxnId="{294A9AC4-6A74-1741-BF67-89C22C371244}">
      <dgm:prSet/>
      <dgm:spPr/>
      <dgm:t>
        <a:bodyPr/>
        <a:lstStyle/>
        <a:p>
          <a:endParaRPr lang="en-US"/>
        </a:p>
      </dgm:t>
    </dgm:pt>
    <dgm:pt modelId="{065BCE0A-5D83-C447-A235-CCB1A60B6B23}" type="sibTrans" cxnId="{294A9AC4-6A74-1741-BF67-89C22C371244}">
      <dgm:prSet/>
      <dgm:spPr/>
      <dgm:t>
        <a:bodyPr/>
        <a:lstStyle/>
        <a:p>
          <a:endParaRPr lang="en-US"/>
        </a:p>
      </dgm:t>
    </dgm:pt>
    <dgm:pt modelId="{5E54BDAB-A563-1D49-8923-FE196DABD81E}">
      <dgm:prSet/>
      <dgm:spPr/>
      <dgm:t>
        <a:bodyPr/>
        <a:lstStyle/>
        <a:p>
          <a:r>
            <a:rPr lang="en-US" b="0" i="0" dirty="0"/>
            <a:t>Psychological stress has a negative impact on physical illness</a:t>
          </a:r>
          <a:endParaRPr lang="en-US" dirty="0"/>
        </a:p>
      </dgm:t>
    </dgm:pt>
    <dgm:pt modelId="{A81DFA2E-BDC2-344B-A9B7-938BC9FF5291}" type="parTrans" cxnId="{A184B648-1072-E247-8BD6-427D584402D1}">
      <dgm:prSet/>
      <dgm:spPr/>
      <dgm:t>
        <a:bodyPr/>
        <a:lstStyle/>
        <a:p>
          <a:endParaRPr lang="en-US"/>
        </a:p>
      </dgm:t>
    </dgm:pt>
    <dgm:pt modelId="{87A06286-CBAB-6246-97BA-52E8A26E422B}" type="sibTrans" cxnId="{A184B648-1072-E247-8BD6-427D584402D1}">
      <dgm:prSet/>
      <dgm:spPr/>
      <dgm:t>
        <a:bodyPr/>
        <a:lstStyle/>
        <a:p>
          <a:endParaRPr lang="en-US"/>
        </a:p>
      </dgm:t>
    </dgm:pt>
    <dgm:pt modelId="{C8DC87C3-5B8A-F64A-B2E9-3ACE9801870B}">
      <dgm:prSet custT="1"/>
      <dgm:spPr/>
      <dgm:t>
        <a:bodyPr/>
        <a:lstStyle/>
        <a:p>
          <a:r>
            <a:rPr lang="en-US" sz="2000" b="0" i="0" dirty="0"/>
            <a:t>Social Support and Health </a:t>
          </a:r>
          <a:endParaRPr lang="en-US" sz="2000" dirty="0"/>
        </a:p>
      </dgm:t>
    </dgm:pt>
    <dgm:pt modelId="{5144ACB1-B31E-B849-8E38-344F7C7702E1}" type="parTrans" cxnId="{5B7E84B5-4F28-9546-844E-66E340DAC58B}">
      <dgm:prSet/>
      <dgm:spPr/>
      <dgm:t>
        <a:bodyPr/>
        <a:lstStyle/>
        <a:p>
          <a:endParaRPr lang="en-US"/>
        </a:p>
      </dgm:t>
    </dgm:pt>
    <dgm:pt modelId="{8FB15CB5-EE83-CA45-8DDD-E68920125554}" type="sibTrans" cxnId="{5B7E84B5-4F28-9546-844E-66E340DAC58B}">
      <dgm:prSet/>
      <dgm:spPr/>
      <dgm:t>
        <a:bodyPr/>
        <a:lstStyle/>
        <a:p>
          <a:endParaRPr lang="en-US"/>
        </a:p>
      </dgm:t>
    </dgm:pt>
    <dgm:pt modelId="{353B3EC6-24EE-9B41-8477-B62C681526CA}">
      <dgm:prSet custT="1"/>
      <dgm:spPr/>
      <dgm:t>
        <a:bodyPr/>
        <a:lstStyle/>
        <a:p>
          <a:r>
            <a:rPr lang="en-US" sz="1200" b="0" i="0" dirty="0"/>
            <a:t>Social relationships are a central factor in health and mortality</a:t>
          </a:r>
          <a:endParaRPr lang="en-US" sz="1200" dirty="0"/>
        </a:p>
      </dgm:t>
    </dgm:pt>
    <dgm:pt modelId="{424FF007-1178-3F44-8417-140CB79F5A09}" type="parTrans" cxnId="{0FECA4B9-655D-A34B-8D86-A3285FAC13BC}">
      <dgm:prSet/>
      <dgm:spPr/>
      <dgm:t>
        <a:bodyPr/>
        <a:lstStyle/>
        <a:p>
          <a:endParaRPr lang="en-US"/>
        </a:p>
      </dgm:t>
    </dgm:pt>
    <dgm:pt modelId="{2C05BDFE-247A-AA46-9F4D-C14CA39A928D}" type="sibTrans" cxnId="{0FECA4B9-655D-A34B-8D86-A3285FAC13BC}">
      <dgm:prSet/>
      <dgm:spPr/>
      <dgm:t>
        <a:bodyPr/>
        <a:lstStyle/>
        <a:p>
          <a:endParaRPr lang="en-US"/>
        </a:p>
      </dgm:t>
    </dgm:pt>
    <dgm:pt modelId="{7363EA09-4859-314B-BEDC-A10449A3A9C1}">
      <dgm:prSet/>
      <dgm:spPr/>
      <dgm:t>
        <a:bodyPr/>
        <a:lstStyle/>
        <a:p>
          <a:r>
            <a:rPr lang="en-US" b="0" i="0"/>
            <a:t>Men and women have different specific issues</a:t>
          </a:r>
          <a:endParaRPr lang="en-US"/>
        </a:p>
      </dgm:t>
    </dgm:pt>
    <dgm:pt modelId="{9FA9540D-0B9D-3249-98B3-1B8892B7F928}" type="parTrans" cxnId="{D8C7731A-D67A-2746-930E-7BEE7BD246B0}">
      <dgm:prSet/>
      <dgm:spPr/>
      <dgm:t>
        <a:bodyPr/>
        <a:lstStyle/>
        <a:p>
          <a:endParaRPr lang="en-US"/>
        </a:p>
      </dgm:t>
    </dgm:pt>
    <dgm:pt modelId="{2B924147-5694-3145-BE80-CB196B04130C}" type="sibTrans" cxnId="{D8C7731A-D67A-2746-930E-7BEE7BD246B0}">
      <dgm:prSet/>
      <dgm:spPr/>
      <dgm:t>
        <a:bodyPr/>
        <a:lstStyle/>
        <a:p>
          <a:endParaRPr lang="en-US"/>
        </a:p>
      </dgm:t>
    </dgm:pt>
    <dgm:pt modelId="{879B53F2-067D-1B49-9909-FE9E34835BAE}">
      <dgm:prSet custT="1"/>
      <dgm:spPr/>
      <dgm:t>
        <a:bodyPr/>
        <a:lstStyle/>
        <a:p>
          <a:r>
            <a:rPr lang="en-US" sz="1800" b="0" i="0" dirty="0"/>
            <a:t>Family Vulnerability and Illness Onset or Relapse</a:t>
          </a:r>
          <a:endParaRPr lang="en-US" sz="1800" dirty="0"/>
        </a:p>
      </dgm:t>
    </dgm:pt>
    <dgm:pt modelId="{6A2306B0-B41F-1944-BBE9-41A858A18368}" type="parTrans" cxnId="{0E2BEB6D-809A-584A-AB04-D8DF78CD003B}">
      <dgm:prSet/>
      <dgm:spPr/>
      <dgm:t>
        <a:bodyPr/>
        <a:lstStyle/>
        <a:p>
          <a:endParaRPr lang="en-US"/>
        </a:p>
      </dgm:t>
    </dgm:pt>
    <dgm:pt modelId="{8EA2C187-D070-ED43-9B1E-8C66DCBA2126}" type="sibTrans" cxnId="{0E2BEB6D-809A-584A-AB04-D8DF78CD003B}">
      <dgm:prSet/>
      <dgm:spPr/>
      <dgm:t>
        <a:bodyPr/>
        <a:lstStyle/>
        <a:p>
          <a:endParaRPr lang="en-US"/>
        </a:p>
      </dgm:t>
    </dgm:pt>
    <dgm:pt modelId="{68F51FCC-B976-1B4B-A1B9-D2D355B653B9}">
      <dgm:prSet/>
      <dgm:spPr/>
      <dgm:t>
        <a:bodyPr/>
        <a:lstStyle/>
        <a:p>
          <a:r>
            <a:rPr lang="en-US" b="0" i="0"/>
            <a:t>Family stress has a negative impact on physical health</a:t>
          </a:r>
          <a:endParaRPr lang="en-US"/>
        </a:p>
      </dgm:t>
    </dgm:pt>
    <dgm:pt modelId="{E8DE7A14-2FFC-204B-AC3B-B7F9E19DC5F3}" type="parTrans" cxnId="{39F5026E-91AC-FD4C-97C7-FDF1CFCBF0A5}">
      <dgm:prSet/>
      <dgm:spPr/>
      <dgm:t>
        <a:bodyPr/>
        <a:lstStyle/>
        <a:p>
          <a:endParaRPr lang="en-US"/>
        </a:p>
      </dgm:t>
    </dgm:pt>
    <dgm:pt modelId="{B81D13E1-0C4F-7244-9C5C-E75D36288D3C}" type="sibTrans" cxnId="{39F5026E-91AC-FD4C-97C7-FDF1CFCBF0A5}">
      <dgm:prSet/>
      <dgm:spPr/>
      <dgm:t>
        <a:bodyPr/>
        <a:lstStyle/>
        <a:p>
          <a:endParaRPr lang="en-US"/>
        </a:p>
      </dgm:t>
    </dgm:pt>
    <dgm:pt modelId="{8A99D2B8-658C-E244-B65C-A64DB342BA16}">
      <dgm:prSet custT="1"/>
      <dgm:spPr/>
      <dgm:t>
        <a:bodyPr/>
        <a:lstStyle/>
        <a:p>
          <a:r>
            <a:rPr lang="en-US" sz="2000" b="0" i="0" dirty="0"/>
            <a:t>Gender Issues in Health</a:t>
          </a:r>
          <a:endParaRPr lang="en-US" sz="2000" dirty="0"/>
        </a:p>
      </dgm:t>
    </dgm:pt>
    <dgm:pt modelId="{D162DCD6-3DDB-784B-8206-AFFD29F344AB}" type="sibTrans" cxnId="{EB7240ED-F336-9045-AFBC-8071A25CAEE4}">
      <dgm:prSet/>
      <dgm:spPr/>
      <dgm:t>
        <a:bodyPr/>
        <a:lstStyle/>
        <a:p>
          <a:endParaRPr lang="en-US"/>
        </a:p>
      </dgm:t>
    </dgm:pt>
    <dgm:pt modelId="{351C8625-7AB3-0A46-A0CF-DFEF467C404D}" type="parTrans" cxnId="{EB7240ED-F336-9045-AFBC-8071A25CAEE4}">
      <dgm:prSet/>
      <dgm:spPr/>
      <dgm:t>
        <a:bodyPr/>
        <a:lstStyle/>
        <a:p>
          <a:endParaRPr lang="en-US"/>
        </a:p>
      </dgm:t>
    </dgm:pt>
    <dgm:pt modelId="{1241B4E8-E483-0145-8612-241A6A7885AA}" type="pres">
      <dgm:prSet presAssocID="{6E898E9C-A750-F540-9FBF-A36237F3F4D7}" presName="linear" presStyleCnt="0">
        <dgm:presLayoutVars>
          <dgm:dir/>
          <dgm:animLvl val="lvl"/>
          <dgm:resizeHandles val="exact"/>
        </dgm:presLayoutVars>
      </dgm:prSet>
      <dgm:spPr/>
    </dgm:pt>
    <dgm:pt modelId="{F768C06B-0253-8D49-AEBD-081238F6AFA2}" type="pres">
      <dgm:prSet presAssocID="{8B541443-6AD9-B441-90ED-A4034F400A4B}" presName="parentLin" presStyleCnt="0"/>
      <dgm:spPr/>
    </dgm:pt>
    <dgm:pt modelId="{791409AF-51F8-E34E-AC70-C524799892B0}" type="pres">
      <dgm:prSet presAssocID="{8B541443-6AD9-B441-90ED-A4034F400A4B}" presName="parentLeftMargin" presStyleLbl="node1" presStyleIdx="0" presStyleCnt="4"/>
      <dgm:spPr/>
    </dgm:pt>
    <dgm:pt modelId="{46384E56-5C10-9E49-AD67-9E9B5FECE500}" type="pres">
      <dgm:prSet presAssocID="{8B541443-6AD9-B441-90ED-A4034F400A4B}" presName="parentText" presStyleLbl="node1" presStyleIdx="0" presStyleCnt="4">
        <dgm:presLayoutVars>
          <dgm:chMax val="0"/>
          <dgm:bulletEnabled val="1"/>
        </dgm:presLayoutVars>
      </dgm:prSet>
      <dgm:spPr/>
    </dgm:pt>
    <dgm:pt modelId="{D7A78FCD-A9D0-6140-A068-BB688DE0E1C1}" type="pres">
      <dgm:prSet presAssocID="{8B541443-6AD9-B441-90ED-A4034F400A4B}" presName="negativeSpace" presStyleCnt="0"/>
      <dgm:spPr/>
    </dgm:pt>
    <dgm:pt modelId="{76D844E0-BBE6-C74C-A034-AB2835EC16B6}" type="pres">
      <dgm:prSet presAssocID="{8B541443-6AD9-B441-90ED-A4034F400A4B}" presName="childText" presStyleLbl="conFgAcc1" presStyleIdx="0" presStyleCnt="4">
        <dgm:presLayoutVars>
          <dgm:bulletEnabled val="1"/>
        </dgm:presLayoutVars>
      </dgm:prSet>
      <dgm:spPr/>
    </dgm:pt>
    <dgm:pt modelId="{56212B75-B61D-3A49-992A-4BFA5FF3F204}" type="pres">
      <dgm:prSet presAssocID="{065BCE0A-5D83-C447-A235-CCB1A60B6B23}" presName="spaceBetweenRectangles" presStyleCnt="0"/>
      <dgm:spPr/>
    </dgm:pt>
    <dgm:pt modelId="{F2657C53-A7D1-E04D-8909-B5D3EF35D60E}" type="pres">
      <dgm:prSet presAssocID="{C8DC87C3-5B8A-F64A-B2E9-3ACE9801870B}" presName="parentLin" presStyleCnt="0"/>
      <dgm:spPr/>
    </dgm:pt>
    <dgm:pt modelId="{C79BC1E3-CDA6-5E44-AC82-B44BF3765A37}" type="pres">
      <dgm:prSet presAssocID="{C8DC87C3-5B8A-F64A-B2E9-3ACE9801870B}" presName="parentLeftMargin" presStyleLbl="node1" presStyleIdx="0" presStyleCnt="4"/>
      <dgm:spPr/>
    </dgm:pt>
    <dgm:pt modelId="{CB6A5704-A494-B54E-97E5-EC1AB854ECC6}" type="pres">
      <dgm:prSet presAssocID="{C8DC87C3-5B8A-F64A-B2E9-3ACE9801870B}" presName="parentText" presStyleLbl="node1" presStyleIdx="1" presStyleCnt="4">
        <dgm:presLayoutVars>
          <dgm:chMax val="0"/>
          <dgm:bulletEnabled val="1"/>
        </dgm:presLayoutVars>
      </dgm:prSet>
      <dgm:spPr/>
    </dgm:pt>
    <dgm:pt modelId="{E07E70D5-2728-B742-83D5-FE18154473AB}" type="pres">
      <dgm:prSet presAssocID="{C8DC87C3-5B8A-F64A-B2E9-3ACE9801870B}" presName="negativeSpace" presStyleCnt="0"/>
      <dgm:spPr/>
    </dgm:pt>
    <dgm:pt modelId="{14B122F3-F4C4-4C48-991E-795BB98BAE59}" type="pres">
      <dgm:prSet presAssocID="{C8DC87C3-5B8A-F64A-B2E9-3ACE9801870B}" presName="childText" presStyleLbl="conFgAcc1" presStyleIdx="1" presStyleCnt="4">
        <dgm:presLayoutVars>
          <dgm:bulletEnabled val="1"/>
        </dgm:presLayoutVars>
      </dgm:prSet>
      <dgm:spPr/>
    </dgm:pt>
    <dgm:pt modelId="{B41A8DA4-E372-604B-A05D-13FFBE9B3802}" type="pres">
      <dgm:prSet presAssocID="{8FB15CB5-EE83-CA45-8DDD-E68920125554}" presName="spaceBetweenRectangles" presStyleCnt="0"/>
      <dgm:spPr/>
    </dgm:pt>
    <dgm:pt modelId="{AC7F57AE-46D8-0F40-A9CF-94277DF3DE46}" type="pres">
      <dgm:prSet presAssocID="{8A99D2B8-658C-E244-B65C-A64DB342BA16}" presName="parentLin" presStyleCnt="0"/>
      <dgm:spPr/>
    </dgm:pt>
    <dgm:pt modelId="{71240D5E-EE20-EA40-8D3E-F8E7B5EC207E}" type="pres">
      <dgm:prSet presAssocID="{8A99D2B8-658C-E244-B65C-A64DB342BA16}" presName="parentLeftMargin" presStyleLbl="node1" presStyleIdx="1" presStyleCnt="4"/>
      <dgm:spPr/>
    </dgm:pt>
    <dgm:pt modelId="{AF9A977E-7AFD-114A-A4D0-101B0D36C64D}" type="pres">
      <dgm:prSet presAssocID="{8A99D2B8-658C-E244-B65C-A64DB342BA16}" presName="parentText" presStyleLbl="node1" presStyleIdx="2" presStyleCnt="4">
        <dgm:presLayoutVars>
          <dgm:chMax val="0"/>
          <dgm:bulletEnabled val="1"/>
        </dgm:presLayoutVars>
      </dgm:prSet>
      <dgm:spPr/>
    </dgm:pt>
    <dgm:pt modelId="{883DC821-2FA8-2F4E-81C0-6AD300C6AC26}" type="pres">
      <dgm:prSet presAssocID="{8A99D2B8-658C-E244-B65C-A64DB342BA16}" presName="negativeSpace" presStyleCnt="0"/>
      <dgm:spPr/>
    </dgm:pt>
    <dgm:pt modelId="{622F6514-1780-5F42-B8B0-74E2DA20500B}" type="pres">
      <dgm:prSet presAssocID="{8A99D2B8-658C-E244-B65C-A64DB342BA16}" presName="childText" presStyleLbl="conFgAcc1" presStyleIdx="2" presStyleCnt="4">
        <dgm:presLayoutVars>
          <dgm:bulletEnabled val="1"/>
        </dgm:presLayoutVars>
      </dgm:prSet>
      <dgm:spPr/>
    </dgm:pt>
    <dgm:pt modelId="{14A337B1-75A8-674B-9003-64200DF749D8}" type="pres">
      <dgm:prSet presAssocID="{D162DCD6-3DDB-784B-8206-AFFD29F344AB}" presName="spaceBetweenRectangles" presStyleCnt="0"/>
      <dgm:spPr/>
    </dgm:pt>
    <dgm:pt modelId="{0F58F282-F8AA-654A-B0C8-AE0B34359D4F}" type="pres">
      <dgm:prSet presAssocID="{879B53F2-067D-1B49-9909-FE9E34835BAE}" presName="parentLin" presStyleCnt="0"/>
      <dgm:spPr/>
    </dgm:pt>
    <dgm:pt modelId="{AB01CC97-181F-0C40-BC3A-69881CABCA4E}" type="pres">
      <dgm:prSet presAssocID="{879B53F2-067D-1B49-9909-FE9E34835BAE}" presName="parentLeftMargin" presStyleLbl="node1" presStyleIdx="2" presStyleCnt="4"/>
      <dgm:spPr/>
    </dgm:pt>
    <dgm:pt modelId="{4BCB7D3E-3296-A144-89A3-FDA3047A5E5F}" type="pres">
      <dgm:prSet presAssocID="{879B53F2-067D-1B49-9909-FE9E34835BAE}" presName="parentText" presStyleLbl="node1" presStyleIdx="3" presStyleCnt="4">
        <dgm:presLayoutVars>
          <dgm:chMax val="0"/>
          <dgm:bulletEnabled val="1"/>
        </dgm:presLayoutVars>
      </dgm:prSet>
      <dgm:spPr/>
    </dgm:pt>
    <dgm:pt modelId="{43B5DB87-D121-0648-9DA9-03362E335B5E}" type="pres">
      <dgm:prSet presAssocID="{879B53F2-067D-1B49-9909-FE9E34835BAE}" presName="negativeSpace" presStyleCnt="0"/>
      <dgm:spPr/>
    </dgm:pt>
    <dgm:pt modelId="{D7ADC8A2-629B-E741-A049-B10D33F986F4}" type="pres">
      <dgm:prSet presAssocID="{879B53F2-067D-1B49-9909-FE9E34835BAE}" presName="childText" presStyleLbl="conFgAcc1" presStyleIdx="3" presStyleCnt="4">
        <dgm:presLayoutVars>
          <dgm:bulletEnabled val="1"/>
        </dgm:presLayoutVars>
      </dgm:prSet>
      <dgm:spPr/>
    </dgm:pt>
  </dgm:ptLst>
  <dgm:cxnLst>
    <dgm:cxn modelId="{47ED0201-2969-584F-907C-42A59D09EBBD}" type="presOf" srcId="{68F51FCC-B976-1B4B-A1B9-D2D355B653B9}" destId="{D7ADC8A2-629B-E741-A049-B10D33F986F4}" srcOrd="0" destOrd="0" presId="urn:microsoft.com/office/officeart/2005/8/layout/list1"/>
    <dgm:cxn modelId="{731C1403-2D2F-7D4D-A406-3DF8FF109A90}" type="presOf" srcId="{5E54BDAB-A563-1D49-8923-FE196DABD81E}" destId="{76D844E0-BBE6-C74C-A034-AB2835EC16B6}" srcOrd="0" destOrd="0" presId="urn:microsoft.com/office/officeart/2005/8/layout/list1"/>
    <dgm:cxn modelId="{4FE59213-8CF1-2C40-A8E5-705C26CF4BB1}" type="presOf" srcId="{C8DC87C3-5B8A-F64A-B2E9-3ACE9801870B}" destId="{CB6A5704-A494-B54E-97E5-EC1AB854ECC6}" srcOrd="1" destOrd="0" presId="urn:microsoft.com/office/officeart/2005/8/layout/list1"/>
    <dgm:cxn modelId="{D8C7731A-D67A-2746-930E-7BEE7BD246B0}" srcId="{8A99D2B8-658C-E244-B65C-A64DB342BA16}" destId="{7363EA09-4859-314B-BEDC-A10449A3A9C1}" srcOrd="0" destOrd="0" parTransId="{9FA9540D-0B9D-3249-98B3-1B8892B7F928}" sibTransId="{2B924147-5694-3145-BE80-CB196B04130C}"/>
    <dgm:cxn modelId="{63EE2E22-DD20-094A-929C-ADEFF6C6FEA1}" type="presOf" srcId="{8A99D2B8-658C-E244-B65C-A64DB342BA16}" destId="{AF9A977E-7AFD-114A-A4D0-101B0D36C64D}" srcOrd="1" destOrd="0" presId="urn:microsoft.com/office/officeart/2005/8/layout/list1"/>
    <dgm:cxn modelId="{BF697A29-4212-8D44-A87E-D35D0807955E}" type="presOf" srcId="{8B541443-6AD9-B441-90ED-A4034F400A4B}" destId="{791409AF-51F8-E34E-AC70-C524799892B0}" srcOrd="0" destOrd="0" presId="urn:microsoft.com/office/officeart/2005/8/layout/list1"/>
    <dgm:cxn modelId="{50F4D730-9EA6-0348-B88F-004492242B25}" type="presOf" srcId="{353B3EC6-24EE-9B41-8477-B62C681526CA}" destId="{14B122F3-F4C4-4C48-991E-795BB98BAE59}" srcOrd="0" destOrd="0" presId="urn:microsoft.com/office/officeart/2005/8/layout/list1"/>
    <dgm:cxn modelId="{A184B648-1072-E247-8BD6-427D584402D1}" srcId="{8B541443-6AD9-B441-90ED-A4034F400A4B}" destId="{5E54BDAB-A563-1D49-8923-FE196DABD81E}" srcOrd="0" destOrd="0" parTransId="{A81DFA2E-BDC2-344B-A9B7-938BC9FF5291}" sibTransId="{87A06286-CBAB-6246-97BA-52E8A26E422B}"/>
    <dgm:cxn modelId="{A083F056-9C6F-3945-AD28-047F02B93D5C}" type="presOf" srcId="{879B53F2-067D-1B49-9909-FE9E34835BAE}" destId="{4BCB7D3E-3296-A144-89A3-FDA3047A5E5F}" srcOrd="1" destOrd="0" presId="urn:microsoft.com/office/officeart/2005/8/layout/list1"/>
    <dgm:cxn modelId="{0E2BEB6D-809A-584A-AB04-D8DF78CD003B}" srcId="{6E898E9C-A750-F540-9FBF-A36237F3F4D7}" destId="{879B53F2-067D-1B49-9909-FE9E34835BAE}" srcOrd="3" destOrd="0" parTransId="{6A2306B0-B41F-1944-BBE9-41A858A18368}" sibTransId="{8EA2C187-D070-ED43-9B1E-8C66DCBA2126}"/>
    <dgm:cxn modelId="{39F5026E-91AC-FD4C-97C7-FDF1CFCBF0A5}" srcId="{879B53F2-067D-1B49-9909-FE9E34835BAE}" destId="{68F51FCC-B976-1B4B-A1B9-D2D355B653B9}" srcOrd="0" destOrd="0" parTransId="{E8DE7A14-2FFC-204B-AC3B-B7F9E19DC5F3}" sibTransId="{B81D13E1-0C4F-7244-9C5C-E75D36288D3C}"/>
    <dgm:cxn modelId="{23CF3377-EFE9-1E4B-BFA9-F63388A3AF92}" type="presOf" srcId="{8A99D2B8-658C-E244-B65C-A64DB342BA16}" destId="{71240D5E-EE20-EA40-8D3E-F8E7B5EC207E}" srcOrd="0" destOrd="0" presId="urn:microsoft.com/office/officeart/2005/8/layout/list1"/>
    <dgm:cxn modelId="{ABAB007A-F6DF-D945-9C5E-3D729EE79B53}" type="presOf" srcId="{8B541443-6AD9-B441-90ED-A4034F400A4B}" destId="{46384E56-5C10-9E49-AD67-9E9B5FECE500}" srcOrd="1" destOrd="0" presId="urn:microsoft.com/office/officeart/2005/8/layout/list1"/>
    <dgm:cxn modelId="{8F01387A-D240-8140-BF4F-EEA8360B951A}" type="presOf" srcId="{879B53F2-067D-1B49-9909-FE9E34835BAE}" destId="{AB01CC97-181F-0C40-BC3A-69881CABCA4E}" srcOrd="0" destOrd="0" presId="urn:microsoft.com/office/officeart/2005/8/layout/list1"/>
    <dgm:cxn modelId="{427CCB9D-6D49-934A-8458-541CA25BBCC2}" type="presOf" srcId="{6E898E9C-A750-F540-9FBF-A36237F3F4D7}" destId="{1241B4E8-E483-0145-8612-241A6A7885AA}" srcOrd="0" destOrd="0" presId="urn:microsoft.com/office/officeart/2005/8/layout/list1"/>
    <dgm:cxn modelId="{C47FFCA9-8174-3446-8AC4-AAC33231027B}" type="presOf" srcId="{7363EA09-4859-314B-BEDC-A10449A3A9C1}" destId="{622F6514-1780-5F42-B8B0-74E2DA20500B}" srcOrd="0" destOrd="0" presId="urn:microsoft.com/office/officeart/2005/8/layout/list1"/>
    <dgm:cxn modelId="{EA1E41B2-A973-314A-8DA3-C55659CD5EDC}" type="presOf" srcId="{C8DC87C3-5B8A-F64A-B2E9-3ACE9801870B}" destId="{C79BC1E3-CDA6-5E44-AC82-B44BF3765A37}" srcOrd="0" destOrd="0" presId="urn:microsoft.com/office/officeart/2005/8/layout/list1"/>
    <dgm:cxn modelId="{5B7E84B5-4F28-9546-844E-66E340DAC58B}" srcId="{6E898E9C-A750-F540-9FBF-A36237F3F4D7}" destId="{C8DC87C3-5B8A-F64A-B2E9-3ACE9801870B}" srcOrd="1" destOrd="0" parTransId="{5144ACB1-B31E-B849-8E38-344F7C7702E1}" sibTransId="{8FB15CB5-EE83-CA45-8DDD-E68920125554}"/>
    <dgm:cxn modelId="{0FECA4B9-655D-A34B-8D86-A3285FAC13BC}" srcId="{C8DC87C3-5B8A-F64A-B2E9-3ACE9801870B}" destId="{353B3EC6-24EE-9B41-8477-B62C681526CA}" srcOrd="0" destOrd="0" parTransId="{424FF007-1178-3F44-8417-140CB79F5A09}" sibTransId="{2C05BDFE-247A-AA46-9F4D-C14CA39A928D}"/>
    <dgm:cxn modelId="{294A9AC4-6A74-1741-BF67-89C22C371244}" srcId="{6E898E9C-A750-F540-9FBF-A36237F3F4D7}" destId="{8B541443-6AD9-B441-90ED-A4034F400A4B}" srcOrd="0" destOrd="0" parTransId="{03D9FFA4-BADF-4A4B-B158-146AAD30A2B2}" sibTransId="{065BCE0A-5D83-C447-A235-CCB1A60B6B23}"/>
    <dgm:cxn modelId="{EB7240ED-F336-9045-AFBC-8071A25CAEE4}" srcId="{6E898E9C-A750-F540-9FBF-A36237F3F4D7}" destId="{8A99D2B8-658C-E244-B65C-A64DB342BA16}" srcOrd="2" destOrd="0" parTransId="{351C8625-7AB3-0A46-A0CF-DFEF467C404D}" sibTransId="{D162DCD6-3DDB-784B-8206-AFFD29F344AB}"/>
    <dgm:cxn modelId="{708C337E-BB5A-614D-B711-5AEB4AD5A19F}" type="presParOf" srcId="{1241B4E8-E483-0145-8612-241A6A7885AA}" destId="{F768C06B-0253-8D49-AEBD-081238F6AFA2}" srcOrd="0" destOrd="0" presId="urn:microsoft.com/office/officeart/2005/8/layout/list1"/>
    <dgm:cxn modelId="{265CFF93-DEE6-4045-82CE-791C0C7E0C47}" type="presParOf" srcId="{F768C06B-0253-8D49-AEBD-081238F6AFA2}" destId="{791409AF-51F8-E34E-AC70-C524799892B0}" srcOrd="0" destOrd="0" presId="urn:microsoft.com/office/officeart/2005/8/layout/list1"/>
    <dgm:cxn modelId="{34A92B32-19C3-174F-90C5-3EF80E2A2D17}" type="presParOf" srcId="{F768C06B-0253-8D49-AEBD-081238F6AFA2}" destId="{46384E56-5C10-9E49-AD67-9E9B5FECE500}" srcOrd="1" destOrd="0" presId="urn:microsoft.com/office/officeart/2005/8/layout/list1"/>
    <dgm:cxn modelId="{857016DF-07A7-C242-8691-666817EC0D6E}" type="presParOf" srcId="{1241B4E8-E483-0145-8612-241A6A7885AA}" destId="{D7A78FCD-A9D0-6140-A068-BB688DE0E1C1}" srcOrd="1" destOrd="0" presId="urn:microsoft.com/office/officeart/2005/8/layout/list1"/>
    <dgm:cxn modelId="{20BC51A3-81CD-AA42-AE7A-9624C24BDB17}" type="presParOf" srcId="{1241B4E8-E483-0145-8612-241A6A7885AA}" destId="{76D844E0-BBE6-C74C-A034-AB2835EC16B6}" srcOrd="2" destOrd="0" presId="urn:microsoft.com/office/officeart/2005/8/layout/list1"/>
    <dgm:cxn modelId="{37E2CBDC-E546-B347-8491-68A12EC96578}" type="presParOf" srcId="{1241B4E8-E483-0145-8612-241A6A7885AA}" destId="{56212B75-B61D-3A49-992A-4BFA5FF3F204}" srcOrd="3" destOrd="0" presId="urn:microsoft.com/office/officeart/2005/8/layout/list1"/>
    <dgm:cxn modelId="{639372E7-151E-E647-831E-FECB9E6F8455}" type="presParOf" srcId="{1241B4E8-E483-0145-8612-241A6A7885AA}" destId="{F2657C53-A7D1-E04D-8909-B5D3EF35D60E}" srcOrd="4" destOrd="0" presId="urn:microsoft.com/office/officeart/2005/8/layout/list1"/>
    <dgm:cxn modelId="{DC9842E4-8E5E-E045-B5E1-4EE265D76C47}" type="presParOf" srcId="{F2657C53-A7D1-E04D-8909-B5D3EF35D60E}" destId="{C79BC1E3-CDA6-5E44-AC82-B44BF3765A37}" srcOrd="0" destOrd="0" presId="urn:microsoft.com/office/officeart/2005/8/layout/list1"/>
    <dgm:cxn modelId="{DA25842C-B1D4-3C40-88FC-89DD7C805AEE}" type="presParOf" srcId="{F2657C53-A7D1-E04D-8909-B5D3EF35D60E}" destId="{CB6A5704-A494-B54E-97E5-EC1AB854ECC6}" srcOrd="1" destOrd="0" presId="urn:microsoft.com/office/officeart/2005/8/layout/list1"/>
    <dgm:cxn modelId="{E538BF74-D44A-6C43-B644-C87B39B59212}" type="presParOf" srcId="{1241B4E8-E483-0145-8612-241A6A7885AA}" destId="{E07E70D5-2728-B742-83D5-FE18154473AB}" srcOrd="5" destOrd="0" presId="urn:microsoft.com/office/officeart/2005/8/layout/list1"/>
    <dgm:cxn modelId="{AA5CEE7F-AA82-C34D-9981-8D87C9978DC7}" type="presParOf" srcId="{1241B4E8-E483-0145-8612-241A6A7885AA}" destId="{14B122F3-F4C4-4C48-991E-795BB98BAE59}" srcOrd="6" destOrd="0" presId="urn:microsoft.com/office/officeart/2005/8/layout/list1"/>
    <dgm:cxn modelId="{D35B8482-8ABA-494D-8CA6-F2E2E533F58B}" type="presParOf" srcId="{1241B4E8-E483-0145-8612-241A6A7885AA}" destId="{B41A8DA4-E372-604B-A05D-13FFBE9B3802}" srcOrd="7" destOrd="0" presId="urn:microsoft.com/office/officeart/2005/8/layout/list1"/>
    <dgm:cxn modelId="{FF224F53-C0B2-7843-A9F4-20A7AE043539}" type="presParOf" srcId="{1241B4E8-E483-0145-8612-241A6A7885AA}" destId="{AC7F57AE-46D8-0F40-A9CF-94277DF3DE46}" srcOrd="8" destOrd="0" presId="urn:microsoft.com/office/officeart/2005/8/layout/list1"/>
    <dgm:cxn modelId="{4B6864D8-8B98-9A4B-A768-45405F1D217C}" type="presParOf" srcId="{AC7F57AE-46D8-0F40-A9CF-94277DF3DE46}" destId="{71240D5E-EE20-EA40-8D3E-F8E7B5EC207E}" srcOrd="0" destOrd="0" presId="urn:microsoft.com/office/officeart/2005/8/layout/list1"/>
    <dgm:cxn modelId="{5EB2613F-BCF3-FF4B-87D8-1A6157AAC778}" type="presParOf" srcId="{AC7F57AE-46D8-0F40-A9CF-94277DF3DE46}" destId="{AF9A977E-7AFD-114A-A4D0-101B0D36C64D}" srcOrd="1" destOrd="0" presId="urn:microsoft.com/office/officeart/2005/8/layout/list1"/>
    <dgm:cxn modelId="{859FFE71-3CDE-7D46-8873-6874D7F980B8}" type="presParOf" srcId="{1241B4E8-E483-0145-8612-241A6A7885AA}" destId="{883DC821-2FA8-2F4E-81C0-6AD300C6AC26}" srcOrd="9" destOrd="0" presId="urn:microsoft.com/office/officeart/2005/8/layout/list1"/>
    <dgm:cxn modelId="{C1439170-5F9D-6042-9440-59AA0B72757F}" type="presParOf" srcId="{1241B4E8-E483-0145-8612-241A6A7885AA}" destId="{622F6514-1780-5F42-B8B0-74E2DA20500B}" srcOrd="10" destOrd="0" presId="urn:microsoft.com/office/officeart/2005/8/layout/list1"/>
    <dgm:cxn modelId="{1B3D6A1A-4834-CE47-87BD-C25C58927AC1}" type="presParOf" srcId="{1241B4E8-E483-0145-8612-241A6A7885AA}" destId="{14A337B1-75A8-674B-9003-64200DF749D8}" srcOrd="11" destOrd="0" presId="urn:microsoft.com/office/officeart/2005/8/layout/list1"/>
    <dgm:cxn modelId="{617B1A65-10BC-8C42-AD0B-049AE4BFC13E}" type="presParOf" srcId="{1241B4E8-E483-0145-8612-241A6A7885AA}" destId="{0F58F282-F8AA-654A-B0C8-AE0B34359D4F}" srcOrd="12" destOrd="0" presId="urn:microsoft.com/office/officeart/2005/8/layout/list1"/>
    <dgm:cxn modelId="{E359A29C-0C76-1543-977A-D82649CC4CB8}" type="presParOf" srcId="{0F58F282-F8AA-654A-B0C8-AE0B34359D4F}" destId="{AB01CC97-181F-0C40-BC3A-69881CABCA4E}" srcOrd="0" destOrd="0" presId="urn:microsoft.com/office/officeart/2005/8/layout/list1"/>
    <dgm:cxn modelId="{A70B5297-736E-2147-BDB3-AE6C449FBB25}" type="presParOf" srcId="{0F58F282-F8AA-654A-B0C8-AE0B34359D4F}" destId="{4BCB7D3E-3296-A144-89A3-FDA3047A5E5F}" srcOrd="1" destOrd="0" presId="urn:microsoft.com/office/officeart/2005/8/layout/list1"/>
    <dgm:cxn modelId="{EBEA21CC-2EB5-BF4F-8C23-664DF5CDC686}" type="presParOf" srcId="{1241B4E8-E483-0145-8612-241A6A7885AA}" destId="{43B5DB87-D121-0648-9DA9-03362E335B5E}" srcOrd="13" destOrd="0" presId="urn:microsoft.com/office/officeart/2005/8/layout/list1"/>
    <dgm:cxn modelId="{FCA7366F-B3FB-2D49-89AE-D431D2FACE92}" type="presParOf" srcId="{1241B4E8-E483-0145-8612-241A6A7885AA}" destId="{D7ADC8A2-629B-E741-A049-B10D33F986F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7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400" b="1" cap="none" spc="50" dirty="0">
              <a:ln w="0"/>
              <a:solidFill>
                <a:schemeClr val="bg2"/>
              </a:solidFill>
              <a:effectLst>
                <a:innerShdw blurRad="63500" dist="50800" dir="13500000">
                  <a:srgbClr val="000000">
                    <a:alpha val="50000"/>
                  </a:srgbClr>
                </a:innerShdw>
              </a:effectLst>
            </a:rPr>
            <a:t>Physical</a:t>
          </a:r>
          <a:r>
            <a:rPr lang="en-US" sz="400" b="1" cap="none" spc="50" baseline="0" dirty="0">
              <a:ln w="0"/>
              <a:solidFill>
                <a:schemeClr val="bg2"/>
              </a:solidFill>
              <a:effectLst>
                <a:innerShdw blurRad="63500" dist="50800" dir="13500000">
                  <a:srgbClr val="000000">
                    <a:alpha val="50000"/>
                  </a:srgbClr>
                </a:innerShdw>
              </a:effectLst>
            </a:rPr>
            <a:t> Health</a:t>
          </a:r>
          <a:endParaRPr lang="en-US" sz="12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4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7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400" b="1" cap="none" spc="50" dirty="0">
              <a:ln w="0"/>
              <a:solidFill>
                <a:schemeClr val="bg2"/>
              </a:solidFill>
              <a:effectLst>
                <a:innerShdw blurRad="63500" dist="50800" dir="13500000">
                  <a:srgbClr val="000000">
                    <a:alpha val="50000"/>
                  </a:srgbClr>
                </a:innerShdw>
              </a:effectLst>
            </a:rPr>
            <a:t>Physical</a:t>
          </a:r>
          <a:r>
            <a:rPr lang="en-US" sz="400" b="1" cap="none" spc="50" baseline="0" dirty="0">
              <a:ln w="0"/>
              <a:solidFill>
                <a:schemeClr val="bg2"/>
              </a:solidFill>
              <a:effectLst>
                <a:innerShdw blurRad="63500" dist="50800" dir="13500000">
                  <a:srgbClr val="000000">
                    <a:alpha val="50000"/>
                  </a:srgbClr>
                </a:innerShdw>
              </a:effectLst>
            </a:rPr>
            <a:t> Health</a:t>
          </a:r>
          <a:endParaRPr lang="en-US" sz="12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4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7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400" b="1" cap="none" spc="50" dirty="0">
              <a:ln w="0"/>
              <a:solidFill>
                <a:schemeClr val="bg2"/>
              </a:solidFill>
              <a:effectLst>
                <a:innerShdw blurRad="63500" dist="50800" dir="13500000">
                  <a:srgbClr val="000000">
                    <a:alpha val="50000"/>
                  </a:srgbClr>
                </a:innerShdw>
              </a:effectLst>
            </a:rPr>
            <a:t>Physical</a:t>
          </a:r>
          <a:r>
            <a:rPr lang="en-US" sz="400" b="1" cap="none" spc="50" baseline="0" dirty="0">
              <a:ln w="0"/>
              <a:solidFill>
                <a:schemeClr val="bg2"/>
              </a:solidFill>
              <a:effectLst>
                <a:innerShdw blurRad="63500" dist="50800" dir="13500000">
                  <a:srgbClr val="000000">
                    <a:alpha val="50000"/>
                  </a:srgbClr>
                </a:innerShdw>
              </a:effectLst>
            </a:rPr>
            <a:t> Health</a:t>
          </a:r>
          <a:endParaRPr lang="en-US" sz="12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4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C7EB71B-72D1-4644-8EAE-8163F8A8ECD9}" type="doc">
      <dgm:prSet loTypeId="urn:microsoft.com/office/officeart/2005/8/layout/venn1" loCatId="relationship" qsTypeId="urn:microsoft.com/office/officeart/2005/8/quickstyle/simple1" qsCatId="simple" csTypeId="urn:microsoft.com/office/officeart/2005/8/colors/accent6_3" csCatId="accent6" phldr="1"/>
      <dgm:spPr/>
    </dgm:pt>
    <dgm:pt modelId="{1B8387CD-2712-C84B-815F-2F66312D36D0}">
      <dgm:prSet phldrT="[Text]" custT="1"/>
      <dgm:spPr/>
      <dgm:t>
        <a:bodyPr>
          <a:scene3d>
            <a:camera prst="orthographicFront"/>
            <a:lightRig rig="harsh" dir="t"/>
          </a:scene3d>
          <a:sp3d extrusionH="57150" prstMaterial="matte">
            <a:bevelT w="63500" h="12700" prst="angle"/>
            <a:contourClr>
              <a:schemeClr val="bg1">
                <a:lumMod val="65000"/>
              </a:schemeClr>
            </a:contourClr>
          </a:sp3d>
        </a:bodyPr>
        <a:lstStyle/>
        <a:p>
          <a:pPr rtl="0"/>
          <a:endParaRPr lang="en-US" sz="2400" b="1" cap="none" spc="0" dirty="0">
            <a:ln/>
            <a:effectLst/>
          </a:endParaRPr>
        </a:p>
        <a:p>
          <a:pPr rtl="0"/>
          <a:endParaRPr lang="en-US" sz="2400" b="1" cap="none" spc="0" dirty="0">
            <a:ln/>
            <a:effectLst/>
          </a:endParaRPr>
        </a:p>
        <a:p>
          <a:pPr rtl="0"/>
          <a:endParaRPr lang="en-US" sz="2400" b="1" cap="none" spc="0" dirty="0">
            <a:ln/>
            <a:effectLst/>
          </a:endParaRPr>
        </a:p>
        <a:p>
          <a:pPr rtl="0"/>
          <a:r>
            <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COMMUNITY</a:t>
          </a:r>
        </a:p>
      </dgm:t>
    </dgm:pt>
    <dgm:pt modelId="{30EF7603-50C3-5F42-BC0A-4FC81F3F49F1}" type="parTrans" cxnId="{22368440-A383-914C-9E13-3B2C73FE00F4}">
      <dgm:prSet/>
      <dgm:spPr/>
      <dgm:t>
        <a:bodyPr/>
        <a:lstStyle/>
        <a:p>
          <a:endParaRPr lang="en-US"/>
        </a:p>
      </dgm:t>
    </dgm:pt>
    <dgm:pt modelId="{13A0592C-BEB2-1C4F-BE6C-9A1365C4CA19}" type="sibTrans" cxnId="{22368440-A383-914C-9E13-3B2C73FE00F4}">
      <dgm:prSet/>
      <dgm:spPr/>
      <dgm:t>
        <a:bodyPr/>
        <a:lstStyle/>
        <a:p>
          <a:endParaRPr lang="en-US"/>
        </a:p>
      </dgm:t>
    </dgm:pt>
    <dgm:pt modelId="{8923ACF5-EC4C-584F-9EF0-391258F4DE57}">
      <dgm:prSet custT="1"/>
      <dgm:spPr/>
      <dgm:t>
        <a:bodyPr anchor="t" anchorCtr="0"/>
        <a:lstStyle/>
        <a:p>
          <a:pPr rtl="0"/>
          <a:r>
            <a:rPr lang="en-US" sz="1300" b="1" dirty="0"/>
            <a:t>Culture</a:t>
          </a:r>
        </a:p>
      </dgm:t>
    </dgm:pt>
    <dgm:pt modelId="{75C7CA59-1667-A443-82BC-12E98CCC4EDB}" type="sibTrans" cxnId="{33F0BD16-732B-4E41-8365-775E2C60507B}">
      <dgm:prSet/>
      <dgm:spPr/>
      <dgm:t>
        <a:bodyPr/>
        <a:lstStyle/>
        <a:p>
          <a:endParaRPr lang="en-US"/>
        </a:p>
      </dgm:t>
    </dgm:pt>
    <dgm:pt modelId="{CE49D3D0-6764-A648-8147-3BD73F67AAF1}" type="parTrans" cxnId="{33F0BD16-732B-4E41-8365-775E2C60507B}">
      <dgm:prSet/>
      <dgm:spPr/>
      <dgm:t>
        <a:bodyPr/>
        <a:lstStyle/>
        <a:p>
          <a:endParaRPr lang="en-US"/>
        </a:p>
      </dgm:t>
    </dgm:pt>
    <dgm:pt modelId="{543BD7DA-40CB-0F4D-B3E4-C2438C53388B}">
      <dgm:prSet custT="1"/>
      <dgm:spPr/>
      <dgm:t>
        <a:bodyPr anchor="t" anchorCtr="0"/>
        <a:lstStyle/>
        <a:p>
          <a:pPr rtl="0"/>
          <a:endParaRPr lang="en-US" sz="1000" dirty="0"/>
        </a:p>
        <a:p>
          <a:pPr rtl="0"/>
          <a:endParaRPr lang="en-US" sz="1000" dirty="0"/>
        </a:p>
        <a:p>
          <a:pPr rtl="0"/>
          <a:endParaRPr lang="en-US" sz="1000" dirty="0"/>
        </a:p>
        <a:p>
          <a:pPr rtl="0"/>
          <a:r>
            <a:rPr lang="en-US" sz="800" b="1" dirty="0"/>
            <a:t>Larger</a:t>
          </a:r>
        </a:p>
        <a:p>
          <a:pPr rtl="0"/>
          <a:r>
            <a:rPr lang="en-US" sz="800" b="1" dirty="0" err="1"/>
            <a:t>Insti-tutions</a:t>
          </a:r>
          <a:endParaRPr lang="en-US" sz="800" b="1" dirty="0"/>
        </a:p>
        <a:p>
          <a:pPr rtl="0"/>
          <a:endParaRPr lang="en-US" sz="1050" dirty="0"/>
        </a:p>
      </dgm:t>
    </dgm:pt>
    <dgm:pt modelId="{AF3A5EE6-2579-9340-BBD1-29C897B0CD4E}" type="parTrans" cxnId="{C6E65BD9-DF75-E340-8E39-FD95D2677D7D}">
      <dgm:prSet/>
      <dgm:spPr/>
      <dgm:t>
        <a:bodyPr/>
        <a:lstStyle/>
        <a:p>
          <a:endParaRPr lang="en-US"/>
        </a:p>
      </dgm:t>
    </dgm:pt>
    <dgm:pt modelId="{3370FFAB-85BF-6646-9BC3-ACB84215E782}" type="sibTrans" cxnId="{C6E65BD9-DF75-E340-8E39-FD95D2677D7D}">
      <dgm:prSet/>
      <dgm:spPr/>
      <dgm:t>
        <a:bodyPr/>
        <a:lstStyle/>
        <a:p>
          <a:endParaRPr lang="en-US"/>
        </a:p>
      </dgm:t>
    </dgm:pt>
    <dgm:pt modelId="{88ABB928-F5DE-CB45-B3F5-8CC0F505FC6E}">
      <dgm:prSet custT="1"/>
      <dgm:spPr/>
      <dgm:t>
        <a:bodyPr anchor="t" anchorCtr="0"/>
        <a:lstStyle/>
        <a:p>
          <a:pPr rtl="0"/>
          <a:r>
            <a:rPr lang="en-US" sz="600" dirty="0"/>
            <a:t>             </a:t>
          </a:r>
        </a:p>
        <a:p>
          <a:pPr rtl="0"/>
          <a:endParaRPr lang="en-US" sz="600" dirty="0"/>
        </a:p>
        <a:p>
          <a:pPr rtl="0"/>
          <a:endParaRPr lang="en-US" sz="600" dirty="0"/>
        </a:p>
        <a:p>
          <a:pPr rtl="0"/>
          <a:endParaRPr lang="en-US" sz="600" dirty="0"/>
        </a:p>
        <a:p>
          <a:pPr rtl="0"/>
          <a:endParaRPr lang="en-US" sz="800" b="1" dirty="0"/>
        </a:p>
        <a:p>
          <a:pPr rtl="0"/>
          <a:r>
            <a:rPr lang="en-US" sz="800" b="1" dirty="0"/>
            <a:t>Neighbor-</a:t>
          </a:r>
        </a:p>
        <a:p>
          <a:pPr rtl="0"/>
          <a:r>
            <a:rPr lang="en-US" sz="800" b="1" dirty="0"/>
            <a:t>hood</a:t>
          </a:r>
        </a:p>
      </dgm:t>
    </dgm:pt>
    <dgm:pt modelId="{DF680673-33EB-9745-B787-ED1DE82251E9}" type="parTrans" cxnId="{C62BDC12-C268-DD4F-B982-6062FE33493C}">
      <dgm:prSet/>
      <dgm:spPr/>
      <dgm:t>
        <a:bodyPr/>
        <a:lstStyle/>
        <a:p>
          <a:endParaRPr lang="en-US"/>
        </a:p>
      </dgm:t>
    </dgm:pt>
    <dgm:pt modelId="{27FE1070-2EE2-2B4E-A2AA-8F0336D8F6CF}" type="sibTrans" cxnId="{C62BDC12-C268-DD4F-B982-6062FE33493C}">
      <dgm:prSet/>
      <dgm:spPr/>
      <dgm:t>
        <a:bodyPr/>
        <a:lstStyle/>
        <a:p>
          <a:endParaRPr lang="en-US"/>
        </a:p>
      </dgm:t>
    </dgm:pt>
    <dgm:pt modelId="{2E3F9F45-4BFC-5D46-8EDD-6359DEC2F0CC}" type="pres">
      <dgm:prSet presAssocID="{CC7EB71B-72D1-4644-8EAE-8163F8A8ECD9}" presName="compositeShape" presStyleCnt="0">
        <dgm:presLayoutVars>
          <dgm:chMax val="7"/>
          <dgm:dir/>
          <dgm:resizeHandles val="exact"/>
        </dgm:presLayoutVars>
      </dgm:prSet>
      <dgm:spPr/>
    </dgm:pt>
    <dgm:pt modelId="{83AACF00-11B4-584F-A246-552076C6C1E8}" type="pres">
      <dgm:prSet presAssocID="{1B8387CD-2712-C84B-815F-2F66312D36D0}" presName="circ1" presStyleLbl="vennNode1" presStyleIdx="0" presStyleCnt="4" custScaleX="192308" custScaleY="192639" custLinFactNeighborX="-578" custLinFactNeighborY="2167"/>
      <dgm:spPr/>
    </dgm:pt>
    <dgm:pt modelId="{40B2A850-358E-2547-B47A-EC8830FEDF00}" type="pres">
      <dgm:prSet presAssocID="{1B8387CD-2712-C84B-815F-2F66312D36D0}" presName="circ1Tx" presStyleLbl="revTx" presStyleIdx="0" presStyleCnt="0">
        <dgm:presLayoutVars>
          <dgm:chMax val="0"/>
          <dgm:chPref val="0"/>
          <dgm:bulletEnabled val="1"/>
        </dgm:presLayoutVars>
      </dgm:prSet>
      <dgm:spPr/>
    </dgm:pt>
    <dgm:pt modelId="{687BF28A-9E7C-E648-86E9-0DF44A60BE48}" type="pres">
      <dgm:prSet presAssocID="{88ABB928-F5DE-CB45-B3F5-8CC0F505FC6E}" presName="circ2" presStyleLbl="vennNode1" presStyleIdx="1" presStyleCnt="4" custLinFactNeighborX="-8982" custLinFactNeighborY="-19517"/>
      <dgm:spPr/>
    </dgm:pt>
    <dgm:pt modelId="{A8BFEAC5-3B7E-8144-8ED9-98CAC83EE6BA}" type="pres">
      <dgm:prSet presAssocID="{88ABB928-F5DE-CB45-B3F5-8CC0F505FC6E}" presName="circ2Tx" presStyleLbl="revTx" presStyleIdx="0" presStyleCnt="0">
        <dgm:presLayoutVars>
          <dgm:chMax val="0"/>
          <dgm:chPref val="0"/>
          <dgm:bulletEnabled val="1"/>
        </dgm:presLayoutVars>
      </dgm:prSet>
      <dgm:spPr/>
    </dgm:pt>
    <dgm:pt modelId="{2967C7EB-EEE8-DE44-8CC4-9D4DEC700D9A}" type="pres">
      <dgm:prSet presAssocID="{8923ACF5-EC4C-584F-9EF0-391258F4DE57}" presName="circ3" presStyleLbl="vennNode1" presStyleIdx="2" presStyleCnt="4" custLinFactY="-31926" custLinFactNeighborX="483" custLinFactNeighborY="-100000"/>
      <dgm:spPr/>
    </dgm:pt>
    <dgm:pt modelId="{BAEC861A-9796-234D-80B1-C02447218950}" type="pres">
      <dgm:prSet presAssocID="{8923ACF5-EC4C-584F-9EF0-391258F4DE57}" presName="circ3Tx" presStyleLbl="revTx" presStyleIdx="0" presStyleCnt="0">
        <dgm:presLayoutVars>
          <dgm:chMax val="0"/>
          <dgm:chPref val="0"/>
          <dgm:bulletEnabled val="1"/>
        </dgm:presLayoutVars>
      </dgm:prSet>
      <dgm:spPr/>
    </dgm:pt>
    <dgm:pt modelId="{66D2F37E-E2F8-5F43-BA77-04181698C0BD}" type="pres">
      <dgm:prSet presAssocID="{543BD7DA-40CB-0F4D-B3E4-C2438C53388B}" presName="circ4" presStyleLbl="vennNode1" presStyleIdx="3" presStyleCnt="4" custLinFactNeighborX="11596" custLinFactNeighborY="-19327"/>
      <dgm:spPr/>
    </dgm:pt>
    <dgm:pt modelId="{D6FC1A72-563D-634F-93A9-B3F04E25FA08}" type="pres">
      <dgm:prSet presAssocID="{543BD7DA-40CB-0F4D-B3E4-C2438C53388B}" presName="circ4Tx" presStyleLbl="revTx" presStyleIdx="0" presStyleCnt="0">
        <dgm:presLayoutVars>
          <dgm:chMax val="0"/>
          <dgm:chPref val="0"/>
          <dgm:bulletEnabled val="1"/>
        </dgm:presLayoutVars>
      </dgm:prSet>
      <dgm:spPr/>
    </dgm:pt>
  </dgm:ptLst>
  <dgm:cxnLst>
    <dgm:cxn modelId="{C62BDC12-C268-DD4F-B982-6062FE33493C}" srcId="{CC7EB71B-72D1-4644-8EAE-8163F8A8ECD9}" destId="{88ABB928-F5DE-CB45-B3F5-8CC0F505FC6E}" srcOrd="1" destOrd="0" parTransId="{DF680673-33EB-9745-B787-ED1DE82251E9}" sibTransId="{27FE1070-2EE2-2B4E-A2AA-8F0336D8F6CF}"/>
    <dgm:cxn modelId="{33F0BD16-732B-4E41-8365-775E2C60507B}" srcId="{CC7EB71B-72D1-4644-8EAE-8163F8A8ECD9}" destId="{8923ACF5-EC4C-584F-9EF0-391258F4DE57}" srcOrd="2" destOrd="0" parTransId="{CE49D3D0-6764-A648-8147-3BD73F67AAF1}" sibTransId="{75C7CA59-1667-A443-82BC-12E98CCC4EDB}"/>
    <dgm:cxn modelId="{BF6D092A-2ED2-4349-B3A5-10D3BCDC4C8B}" type="presOf" srcId="{1B8387CD-2712-C84B-815F-2F66312D36D0}" destId="{83AACF00-11B4-584F-A246-552076C6C1E8}" srcOrd="0" destOrd="0" presId="urn:microsoft.com/office/officeart/2005/8/layout/venn1"/>
    <dgm:cxn modelId="{22368440-A383-914C-9E13-3B2C73FE00F4}" srcId="{CC7EB71B-72D1-4644-8EAE-8163F8A8ECD9}" destId="{1B8387CD-2712-C84B-815F-2F66312D36D0}" srcOrd="0" destOrd="0" parTransId="{30EF7603-50C3-5F42-BC0A-4FC81F3F49F1}" sibTransId="{13A0592C-BEB2-1C4F-BE6C-9A1365C4CA19}"/>
    <dgm:cxn modelId="{10967660-1A9E-104E-82D3-D1664AF1D92D}" type="presOf" srcId="{8923ACF5-EC4C-584F-9EF0-391258F4DE57}" destId="{BAEC861A-9796-234D-80B1-C02447218950}" srcOrd="1" destOrd="0" presId="urn:microsoft.com/office/officeart/2005/8/layout/venn1"/>
    <dgm:cxn modelId="{D79601A6-CB3F-8445-81BE-B3D45923742E}" type="presOf" srcId="{CC7EB71B-72D1-4644-8EAE-8163F8A8ECD9}" destId="{2E3F9F45-4BFC-5D46-8EDD-6359DEC2F0CC}" srcOrd="0" destOrd="0" presId="urn:microsoft.com/office/officeart/2005/8/layout/venn1"/>
    <dgm:cxn modelId="{9DCA49A7-EE41-5740-ADA8-6A47425BCA5C}" type="presOf" srcId="{88ABB928-F5DE-CB45-B3F5-8CC0F505FC6E}" destId="{687BF28A-9E7C-E648-86E9-0DF44A60BE48}" srcOrd="0" destOrd="0" presId="urn:microsoft.com/office/officeart/2005/8/layout/venn1"/>
    <dgm:cxn modelId="{58AE24B4-CDBB-0A44-AED2-583A911A138C}" type="presOf" srcId="{8923ACF5-EC4C-584F-9EF0-391258F4DE57}" destId="{2967C7EB-EEE8-DE44-8CC4-9D4DEC700D9A}" srcOrd="0" destOrd="0" presId="urn:microsoft.com/office/officeart/2005/8/layout/venn1"/>
    <dgm:cxn modelId="{86A3C5C9-DCC2-3041-A615-67B57C08D90A}" type="presOf" srcId="{543BD7DA-40CB-0F4D-B3E4-C2438C53388B}" destId="{66D2F37E-E2F8-5F43-BA77-04181698C0BD}" srcOrd="0" destOrd="0" presId="urn:microsoft.com/office/officeart/2005/8/layout/venn1"/>
    <dgm:cxn modelId="{C6E65BD9-DF75-E340-8E39-FD95D2677D7D}" srcId="{CC7EB71B-72D1-4644-8EAE-8163F8A8ECD9}" destId="{543BD7DA-40CB-0F4D-B3E4-C2438C53388B}" srcOrd="3" destOrd="0" parTransId="{AF3A5EE6-2579-9340-BBD1-29C897B0CD4E}" sibTransId="{3370FFAB-85BF-6646-9BC3-ACB84215E782}"/>
    <dgm:cxn modelId="{505F5CE0-48D5-134B-99FF-17B5854BAFC0}" type="presOf" srcId="{88ABB928-F5DE-CB45-B3F5-8CC0F505FC6E}" destId="{A8BFEAC5-3B7E-8144-8ED9-98CAC83EE6BA}" srcOrd="1" destOrd="0" presId="urn:microsoft.com/office/officeart/2005/8/layout/venn1"/>
    <dgm:cxn modelId="{FBFF35F0-C025-844B-B833-29BAE3CC02B3}" type="presOf" srcId="{1B8387CD-2712-C84B-815F-2F66312D36D0}" destId="{40B2A850-358E-2547-B47A-EC8830FEDF00}" srcOrd="1" destOrd="0" presId="urn:microsoft.com/office/officeart/2005/8/layout/venn1"/>
    <dgm:cxn modelId="{ACCF6AF8-0C6F-734A-B300-815F946FFF18}" type="presOf" srcId="{543BD7DA-40CB-0F4D-B3E4-C2438C53388B}" destId="{D6FC1A72-563D-634F-93A9-B3F04E25FA08}" srcOrd="1" destOrd="0" presId="urn:microsoft.com/office/officeart/2005/8/layout/venn1"/>
    <dgm:cxn modelId="{3856AB80-8CDA-8543-A97D-8DD55E689DA5}" type="presParOf" srcId="{2E3F9F45-4BFC-5D46-8EDD-6359DEC2F0CC}" destId="{83AACF00-11B4-584F-A246-552076C6C1E8}" srcOrd="0" destOrd="0" presId="urn:microsoft.com/office/officeart/2005/8/layout/venn1"/>
    <dgm:cxn modelId="{1CF9CA6A-BDFF-154B-8D2F-58DC76D77F98}" type="presParOf" srcId="{2E3F9F45-4BFC-5D46-8EDD-6359DEC2F0CC}" destId="{40B2A850-358E-2547-B47A-EC8830FEDF00}" srcOrd="1" destOrd="0" presId="urn:microsoft.com/office/officeart/2005/8/layout/venn1"/>
    <dgm:cxn modelId="{C8FA1DAD-3C4A-2D4C-86DF-3F89ADAF2B6B}" type="presParOf" srcId="{2E3F9F45-4BFC-5D46-8EDD-6359DEC2F0CC}" destId="{687BF28A-9E7C-E648-86E9-0DF44A60BE48}" srcOrd="2" destOrd="0" presId="urn:microsoft.com/office/officeart/2005/8/layout/venn1"/>
    <dgm:cxn modelId="{379F32E0-B1B5-ED48-B2CA-A57E60DB0FB5}" type="presParOf" srcId="{2E3F9F45-4BFC-5D46-8EDD-6359DEC2F0CC}" destId="{A8BFEAC5-3B7E-8144-8ED9-98CAC83EE6BA}" srcOrd="3" destOrd="0" presId="urn:microsoft.com/office/officeart/2005/8/layout/venn1"/>
    <dgm:cxn modelId="{6D9CA110-11A2-8444-B2A0-B5620FE5BA94}" type="presParOf" srcId="{2E3F9F45-4BFC-5D46-8EDD-6359DEC2F0CC}" destId="{2967C7EB-EEE8-DE44-8CC4-9D4DEC700D9A}" srcOrd="4" destOrd="0" presId="urn:microsoft.com/office/officeart/2005/8/layout/venn1"/>
    <dgm:cxn modelId="{E6B56012-43E2-E749-9075-A3439B64C147}" type="presParOf" srcId="{2E3F9F45-4BFC-5D46-8EDD-6359DEC2F0CC}" destId="{BAEC861A-9796-234D-80B1-C02447218950}" srcOrd="5" destOrd="0" presId="urn:microsoft.com/office/officeart/2005/8/layout/venn1"/>
    <dgm:cxn modelId="{51407A42-3165-C94E-9DE9-1300D7FBF609}" type="presParOf" srcId="{2E3F9F45-4BFC-5D46-8EDD-6359DEC2F0CC}" destId="{66D2F37E-E2F8-5F43-BA77-04181698C0BD}" srcOrd="6" destOrd="0" presId="urn:microsoft.com/office/officeart/2005/8/layout/venn1"/>
    <dgm:cxn modelId="{46A59F83-D234-7C4B-99F1-DBA3C898E39D}" type="presParOf" srcId="{2E3F9F45-4BFC-5D46-8EDD-6359DEC2F0CC}" destId="{D6FC1A72-563D-634F-93A9-B3F04E25FA08}" srcOrd="7" destOrd="0" presId="urn:microsoft.com/office/officeart/2005/8/layout/venn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EA3FFC5-722B-2641-A59C-DD82F6AB3C29}" type="doc">
      <dgm:prSet loTypeId="urn:microsoft.com/office/officeart/2005/8/layout/equation1" loCatId="relationship" qsTypeId="urn:microsoft.com/office/officeart/2005/8/quickstyle/simple1" qsCatId="simple" csTypeId="urn:microsoft.com/office/officeart/2005/8/colors/accent3_5" csCatId="accent3" phldr="1"/>
      <dgm:spPr/>
      <dgm:t>
        <a:bodyPr/>
        <a:lstStyle/>
        <a:p>
          <a:endParaRPr lang="en-US"/>
        </a:p>
      </dgm:t>
    </dgm:pt>
    <dgm:pt modelId="{5F8BE3E1-30E5-4147-A4C9-5AB780EFF8B5}">
      <dgm:prSet custT="1"/>
      <dgm:spPr/>
      <dgm:t>
        <a:bodyPr/>
        <a:lstStyle/>
        <a:p>
          <a:pPr algn="ctr">
            <a:buNone/>
          </a:pPr>
          <a:r>
            <a:rPr lang="en-US" sz="2000" b="0" i="0" u="sng" dirty="0"/>
            <a:t>Inclusion</a:t>
          </a:r>
          <a:endParaRPr lang="en-US" sz="2000" u="sng" dirty="0"/>
        </a:p>
      </dgm:t>
    </dgm:pt>
    <dgm:pt modelId="{B0449BB5-74C0-2545-B65D-76D18B018852}" type="parTrans" cxnId="{146B966F-7CBD-3141-A254-709386803E45}">
      <dgm:prSet/>
      <dgm:spPr/>
      <dgm:t>
        <a:bodyPr/>
        <a:lstStyle/>
        <a:p>
          <a:endParaRPr lang="en-US"/>
        </a:p>
      </dgm:t>
    </dgm:pt>
    <dgm:pt modelId="{7C7828C9-2FA6-4F4F-8F14-05E43A577517}" type="sibTrans" cxnId="{146B966F-7CBD-3141-A254-709386803E45}">
      <dgm:prSet/>
      <dgm:spPr/>
      <dgm:t>
        <a:bodyPr/>
        <a:lstStyle/>
        <a:p>
          <a:pPr rtl="0"/>
          <a:endParaRPr lang="en-US"/>
        </a:p>
      </dgm:t>
    </dgm:pt>
    <dgm:pt modelId="{2FF6E078-E165-2B45-AC84-C6724D4AA254}">
      <dgm:prSet/>
      <dgm:spPr/>
      <dgm:t>
        <a:bodyPr/>
        <a:lstStyle/>
        <a:p>
          <a:pPr algn="ctr">
            <a:buNone/>
          </a:pPr>
          <a:r>
            <a:rPr lang="en-US" sz="1300" b="0" i="0" dirty="0"/>
            <a:t>Structure, Connectedness and Shared Meaning</a:t>
          </a:r>
          <a:endParaRPr lang="en-US" sz="1300" dirty="0"/>
        </a:p>
      </dgm:t>
    </dgm:pt>
    <dgm:pt modelId="{FB36BFA4-BA56-B940-8259-E0D36BDBA37C}" type="parTrans" cxnId="{02B3DCCF-3CD8-B449-866B-37683C22A966}">
      <dgm:prSet/>
      <dgm:spPr/>
      <dgm:t>
        <a:bodyPr/>
        <a:lstStyle/>
        <a:p>
          <a:endParaRPr lang="en-US"/>
        </a:p>
      </dgm:t>
    </dgm:pt>
    <dgm:pt modelId="{20B11F9B-6082-DE42-99A6-BE6EB2AE22A6}" type="sibTrans" cxnId="{02B3DCCF-3CD8-B449-866B-37683C22A966}">
      <dgm:prSet/>
      <dgm:spPr/>
      <dgm:t>
        <a:bodyPr/>
        <a:lstStyle/>
        <a:p>
          <a:endParaRPr lang="en-US"/>
        </a:p>
      </dgm:t>
    </dgm:pt>
    <dgm:pt modelId="{D81F0230-5063-1241-8E84-27FD04E85B54}">
      <dgm:prSet/>
      <dgm:spPr/>
      <dgm:t>
        <a:bodyPr/>
        <a:lstStyle/>
        <a:p>
          <a:pPr algn="ctr">
            <a:buNone/>
          </a:pPr>
          <a:r>
            <a:rPr lang="en-US" sz="2200" b="0" i="0" u="sng" dirty="0"/>
            <a:t>Control</a:t>
          </a:r>
          <a:endParaRPr lang="en-US" sz="2200" i="0" u="sng" dirty="0"/>
        </a:p>
      </dgm:t>
    </dgm:pt>
    <dgm:pt modelId="{88576347-2B22-FF41-883E-A2CAC2A56A47}" type="parTrans" cxnId="{C84765F7-A711-D040-AE5A-C6345564DD6E}">
      <dgm:prSet/>
      <dgm:spPr/>
      <dgm:t>
        <a:bodyPr/>
        <a:lstStyle/>
        <a:p>
          <a:endParaRPr lang="en-US"/>
        </a:p>
      </dgm:t>
    </dgm:pt>
    <dgm:pt modelId="{924A4FD2-DE5E-674A-BA11-F4A573F1B1EB}" type="sibTrans" cxnId="{C84765F7-A711-D040-AE5A-C6345564DD6E}">
      <dgm:prSet/>
      <dgm:spPr/>
      <dgm:t>
        <a:bodyPr/>
        <a:lstStyle/>
        <a:p>
          <a:pPr rtl="0"/>
          <a:endParaRPr lang="en-US"/>
        </a:p>
      </dgm:t>
    </dgm:pt>
    <dgm:pt modelId="{5229782E-6895-124F-91EF-2B7090FBFB5C}">
      <dgm:prSet custT="1"/>
      <dgm:spPr/>
      <dgm:t>
        <a:bodyPr/>
        <a:lstStyle/>
        <a:p>
          <a:pPr algn="ctr">
            <a:buNone/>
          </a:pPr>
          <a:r>
            <a:rPr lang="en-US" sz="1300" b="0" i="0" dirty="0"/>
            <a:t>Power and Influence</a:t>
          </a:r>
          <a:endParaRPr lang="en-US" sz="1300" dirty="0"/>
        </a:p>
      </dgm:t>
    </dgm:pt>
    <dgm:pt modelId="{2551397C-23C8-7E4A-AA54-9B1A0A772FD1}" type="parTrans" cxnId="{07613C95-5F21-B142-8C69-A588C9B67619}">
      <dgm:prSet/>
      <dgm:spPr/>
      <dgm:t>
        <a:bodyPr/>
        <a:lstStyle/>
        <a:p>
          <a:endParaRPr lang="en-US"/>
        </a:p>
      </dgm:t>
    </dgm:pt>
    <dgm:pt modelId="{AFD3BB09-5B8F-B84B-A11F-D5EB41AD5663}" type="sibTrans" cxnId="{07613C95-5F21-B142-8C69-A588C9B67619}">
      <dgm:prSet/>
      <dgm:spPr/>
      <dgm:t>
        <a:bodyPr/>
        <a:lstStyle/>
        <a:p>
          <a:endParaRPr lang="en-US"/>
        </a:p>
      </dgm:t>
    </dgm:pt>
    <dgm:pt modelId="{04753538-46CF-4845-8E62-4E7D089BEB76}">
      <dgm:prSet/>
      <dgm:spPr/>
      <dgm:t>
        <a:bodyPr/>
        <a:lstStyle/>
        <a:p>
          <a:pPr algn="ctr">
            <a:buNone/>
          </a:pPr>
          <a:r>
            <a:rPr lang="en-US" sz="2200" b="0" i="0" u="sng" dirty="0"/>
            <a:t>Intimacy</a:t>
          </a:r>
          <a:endParaRPr lang="en-US" sz="2200" u="sng" dirty="0"/>
        </a:p>
      </dgm:t>
    </dgm:pt>
    <dgm:pt modelId="{57ABFD11-4A20-A744-8956-CD51BD67E4F4}" type="parTrans" cxnId="{69059C8B-CD47-BA4D-ABDC-CADF0C242CC7}">
      <dgm:prSet/>
      <dgm:spPr/>
      <dgm:t>
        <a:bodyPr/>
        <a:lstStyle/>
        <a:p>
          <a:endParaRPr lang="en-US"/>
        </a:p>
      </dgm:t>
    </dgm:pt>
    <dgm:pt modelId="{48D2799D-DDAA-074C-8731-730A50561397}" type="sibTrans" cxnId="{69059C8B-CD47-BA4D-ABDC-CADF0C242CC7}">
      <dgm:prSet/>
      <dgm:spPr/>
      <dgm:t>
        <a:bodyPr/>
        <a:lstStyle/>
        <a:p>
          <a:endParaRPr lang="en-US"/>
        </a:p>
      </dgm:t>
    </dgm:pt>
    <dgm:pt modelId="{EA68F38D-ECF3-7749-8A44-E463CB61C76C}">
      <dgm:prSet custT="1"/>
      <dgm:spPr/>
      <dgm:t>
        <a:bodyPr/>
        <a:lstStyle/>
        <a:p>
          <a:pPr algn="ctr">
            <a:buNone/>
          </a:pPr>
          <a:r>
            <a:rPr lang="en-US" sz="1300" b="0" i="0" dirty="0"/>
            <a:t>Close Personal Exchanges</a:t>
          </a:r>
          <a:endParaRPr lang="en-US" sz="1300" dirty="0"/>
        </a:p>
      </dgm:t>
    </dgm:pt>
    <dgm:pt modelId="{F49939A4-0A95-8F46-8FA3-C796B518C6FC}" type="parTrans" cxnId="{77DA844F-028F-E14E-843D-377E90FDE2AD}">
      <dgm:prSet/>
      <dgm:spPr/>
      <dgm:t>
        <a:bodyPr/>
        <a:lstStyle/>
        <a:p>
          <a:endParaRPr lang="en-US"/>
        </a:p>
      </dgm:t>
    </dgm:pt>
    <dgm:pt modelId="{BF763952-17A8-5B4D-8BA0-A3802595FFEB}" type="sibTrans" cxnId="{77DA844F-028F-E14E-843D-377E90FDE2AD}">
      <dgm:prSet/>
      <dgm:spPr/>
      <dgm:t>
        <a:bodyPr/>
        <a:lstStyle/>
        <a:p>
          <a:endParaRPr lang="en-US"/>
        </a:p>
      </dgm:t>
    </dgm:pt>
    <dgm:pt modelId="{1E7D84EC-ABE2-9C48-BD19-7DD26EE650E9}">
      <dgm:prSet/>
      <dgm:spPr/>
      <dgm:t>
        <a:bodyPr/>
        <a:lstStyle/>
        <a:p>
          <a:pPr algn="l" rtl="0"/>
          <a:endParaRPr lang="en-US" sz="1700" dirty="0"/>
        </a:p>
      </dgm:t>
    </dgm:pt>
    <dgm:pt modelId="{4B363F90-4A7C-FB4E-BF59-CDF7CAE8290F}" type="parTrans" cxnId="{E5D87D5C-BA4F-E14D-91E7-A106A9772BBE}">
      <dgm:prSet/>
      <dgm:spPr/>
      <dgm:t>
        <a:bodyPr/>
        <a:lstStyle/>
        <a:p>
          <a:endParaRPr lang="en-US"/>
        </a:p>
      </dgm:t>
    </dgm:pt>
    <dgm:pt modelId="{A5EF6D45-3225-E244-8ACF-F811283C563D}" type="sibTrans" cxnId="{E5D87D5C-BA4F-E14D-91E7-A106A9772BBE}">
      <dgm:prSet/>
      <dgm:spPr/>
      <dgm:t>
        <a:bodyPr/>
        <a:lstStyle/>
        <a:p>
          <a:endParaRPr lang="en-US"/>
        </a:p>
      </dgm:t>
    </dgm:pt>
    <dgm:pt modelId="{935DD259-0A77-2D4B-9A57-21E27760CA32}" type="pres">
      <dgm:prSet presAssocID="{3EA3FFC5-722B-2641-A59C-DD82F6AB3C29}" presName="linearFlow" presStyleCnt="0">
        <dgm:presLayoutVars>
          <dgm:dir/>
          <dgm:resizeHandles val="exact"/>
        </dgm:presLayoutVars>
      </dgm:prSet>
      <dgm:spPr/>
    </dgm:pt>
    <dgm:pt modelId="{1618DEE7-A3D9-A343-955B-E69122476A7F}" type="pres">
      <dgm:prSet presAssocID="{5F8BE3E1-30E5-4147-A4C9-5AB780EFF8B5}" presName="node" presStyleLbl="node1" presStyleIdx="0" presStyleCnt="3" custLinFactNeighborX="-929">
        <dgm:presLayoutVars>
          <dgm:bulletEnabled val="1"/>
        </dgm:presLayoutVars>
      </dgm:prSet>
      <dgm:spPr/>
    </dgm:pt>
    <dgm:pt modelId="{E9B7161F-21B1-F741-A1B3-629A9D8DDDDF}" type="pres">
      <dgm:prSet presAssocID="{7C7828C9-2FA6-4F4F-8F14-05E43A577517}" presName="spacerL" presStyleCnt="0"/>
      <dgm:spPr/>
    </dgm:pt>
    <dgm:pt modelId="{391CEF61-6181-3F41-B275-3F5C240DE56A}" type="pres">
      <dgm:prSet presAssocID="{7C7828C9-2FA6-4F4F-8F14-05E43A577517}" presName="sibTrans" presStyleLbl="sibTrans2D1" presStyleIdx="0" presStyleCnt="2" custScaleX="73859" custScaleY="73859"/>
      <dgm:spPr>
        <a:prstGeom prst="rightArrow">
          <a:avLst/>
        </a:prstGeom>
      </dgm:spPr>
    </dgm:pt>
    <dgm:pt modelId="{AAAB23CB-D837-8342-938B-BEE630EE8BA4}" type="pres">
      <dgm:prSet presAssocID="{7C7828C9-2FA6-4F4F-8F14-05E43A577517}" presName="spacerR" presStyleCnt="0"/>
      <dgm:spPr/>
    </dgm:pt>
    <dgm:pt modelId="{45EAB67F-D56E-974E-B44E-B4A1DDCA9EC2}" type="pres">
      <dgm:prSet presAssocID="{D81F0230-5063-1241-8E84-27FD04E85B54}" presName="node" presStyleLbl="node1" presStyleIdx="1" presStyleCnt="3">
        <dgm:presLayoutVars>
          <dgm:bulletEnabled val="1"/>
        </dgm:presLayoutVars>
      </dgm:prSet>
      <dgm:spPr/>
    </dgm:pt>
    <dgm:pt modelId="{0C10CBC5-8240-9241-858E-552580C765D0}" type="pres">
      <dgm:prSet presAssocID="{924A4FD2-DE5E-674A-BA11-F4A573F1B1EB}" presName="spacerL" presStyleCnt="0"/>
      <dgm:spPr/>
    </dgm:pt>
    <dgm:pt modelId="{FE93BF34-835E-4A40-A2C6-A3438B7BE186}" type="pres">
      <dgm:prSet presAssocID="{924A4FD2-DE5E-674A-BA11-F4A573F1B1EB}" presName="sibTrans" presStyleLbl="sibTrans2D1" presStyleIdx="1" presStyleCnt="2" custScaleX="76417" custScaleY="76417"/>
      <dgm:spPr>
        <a:prstGeom prst="rightArrow">
          <a:avLst/>
        </a:prstGeom>
      </dgm:spPr>
    </dgm:pt>
    <dgm:pt modelId="{F1D8248A-B929-E042-BF2C-86710624BD36}" type="pres">
      <dgm:prSet presAssocID="{924A4FD2-DE5E-674A-BA11-F4A573F1B1EB}" presName="spacerR" presStyleCnt="0"/>
      <dgm:spPr/>
    </dgm:pt>
    <dgm:pt modelId="{C8D3E939-79A7-E94C-A9CF-A5E5F006DC7B}" type="pres">
      <dgm:prSet presAssocID="{04753538-46CF-4845-8E62-4E7D089BEB76}" presName="node" presStyleLbl="node1" presStyleIdx="2" presStyleCnt="3">
        <dgm:presLayoutVars>
          <dgm:bulletEnabled val="1"/>
        </dgm:presLayoutVars>
      </dgm:prSet>
      <dgm:spPr/>
    </dgm:pt>
  </dgm:ptLst>
  <dgm:cxnLst>
    <dgm:cxn modelId="{12690B06-E3A3-424B-8CE4-003AC37D88FC}" type="presOf" srcId="{EA68F38D-ECF3-7749-8A44-E463CB61C76C}" destId="{C8D3E939-79A7-E94C-A9CF-A5E5F006DC7B}" srcOrd="0" destOrd="1" presId="urn:microsoft.com/office/officeart/2005/8/layout/equation1"/>
    <dgm:cxn modelId="{4853321C-096B-E044-89A8-4FDB154D2E8B}" type="presOf" srcId="{3EA3FFC5-722B-2641-A59C-DD82F6AB3C29}" destId="{935DD259-0A77-2D4B-9A57-21E27760CA32}" srcOrd="0" destOrd="0" presId="urn:microsoft.com/office/officeart/2005/8/layout/equation1"/>
    <dgm:cxn modelId="{4D21C23A-ED3C-D942-97B6-9F2ECB9BC5F4}" type="presOf" srcId="{1E7D84EC-ABE2-9C48-BD19-7DD26EE650E9}" destId="{C8D3E939-79A7-E94C-A9CF-A5E5F006DC7B}" srcOrd="0" destOrd="2" presId="urn:microsoft.com/office/officeart/2005/8/layout/equation1"/>
    <dgm:cxn modelId="{77DA844F-028F-E14E-843D-377E90FDE2AD}" srcId="{04753538-46CF-4845-8E62-4E7D089BEB76}" destId="{EA68F38D-ECF3-7749-8A44-E463CB61C76C}" srcOrd="0" destOrd="0" parTransId="{F49939A4-0A95-8F46-8FA3-C796B518C6FC}" sibTransId="{BF763952-17A8-5B4D-8BA0-A3802595FFEB}"/>
    <dgm:cxn modelId="{E5D87D5C-BA4F-E14D-91E7-A106A9772BBE}" srcId="{EA68F38D-ECF3-7749-8A44-E463CB61C76C}" destId="{1E7D84EC-ABE2-9C48-BD19-7DD26EE650E9}" srcOrd="0" destOrd="0" parTransId="{4B363F90-4A7C-FB4E-BF59-CDF7CAE8290F}" sibTransId="{A5EF6D45-3225-E244-8ACF-F811283C563D}"/>
    <dgm:cxn modelId="{146B966F-7CBD-3141-A254-709386803E45}" srcId="{3EA3FFC5-722B-2641-A59C-DD82F6AB3C29}" destId="{5F8BE3E1-30E5-4147-A4C9-5AB780EFF8B5}" srcOrd="0" destOrd="0" parTransId="{B0449BB5-74C0-2545-B65D-76D18B018852}" sibTransId="{7C7828C9-2FA6-4F4F-8F14-05E43A577517}"/>
    <dgm:cxn modelId="{C1B21274-9D89-6B46-A32F-90DEA97E3A0F}" type="presOf" srcId="{924A4FD2-DE5E-674A-BA11-F4A573F1B1EB}" destId="{FE93BF34-835E-4A40-A2C6-A3438B7BE186}" srcOrd="0" destOrd="0" presId="urn:microsoft.com/office/officeart/2005/8/layout/equation1"/>
    <dgm:cxn modelId="{B2B4AC84-D6F7-C743-B222-654BFE04D965}" type="presOf" srcId="{D81F0230-5063-1241-8E84-27FD04E85B54}" destId="{45EAB67F-D56E-974E-B44E-B4A1DDCA9EC2}" srcOrd="0" destOrd="0" presId="urn:microsoft.com/office/officeart/2005/8/layout/equation1"/>
    <dgm:cxn modelId="{69059C8B-CD47-BA4D-ABDC-CADF0C242CC7}" srcId="{3EA3FFC5-722B-2641-A59C-DD82F6AB3C29}" destId="{04753538-46CF-4845-8E62-4E7D089BEB76}" srcOrd="2" destOrd="0" parTransId="{57ABFD11-4A20-A744-8956-CD51BD67E4F4}" sibTransId="{48D2799D-DDAA-074C-8731-730A50561397}"/>
    <dgm:cxn modelId="{07613C95-5F21-B142-8C69-A588C9B67619}" srcId="{D81F0230-5063-1241-8E84-27FD04E85B54}" destId="{5229782E-6895-124F-91EF-2B7090FBFB5C}" srcOrd="0" destOrd="0" parTransId="{2551397C-23C8-7E4A-AA54-9B1A0A772FD1}" sibTransId="{AFD3BB09-5B8F-B84B-A11F-D5EB41AD5663}"/>
    <dgm:cxn modelId="{13F09997-A00F-BB49-AA47-C2663C242588}" type="presOf" srcId="{7C7828C9-2FA6-4F4F-8F14-05E43A577517}" destId="{391CEF61-6181-3F41-B275-3F5C240DE56A}" srcOrd="0" destOrd="0" presId="urn:microsoft.com/office/officeart/2005/8/layout/equation1"/>
    <dgm:cxn modelId="{9BE88EA0-6596-DC45-8235-53FDF657487C}" type="presOf" srcId="{04753538-46CF-4845-8E62-4E7D089BEB76}" destId="{C8D3E939-79A7-E94C-A9CF-A5E5F006DC7B}" srcOrd="0" destOrd="0" presId="urn:microsoft.com/office/officeart/2005/8/layout/equation1"/>
    <dgm:cxn modelId="{613D57B9-0482-F54A-B9FC-600D5F81083D}" type="presOf" srcId="{5229782E-6895-124F-91EF-2B7090FBFB5C}" destId="{45EAB67F-D56E-974E-B44E-B4A1DDCA9EC2}" srcOrd="0" destOrd="1" presId="urn:microsoft.com/office/officeart/2005/8/layout/equation1"/>
    <dgm:cxn modelId="{02B3DCCF-3CD8-B449-866B-37683C22A966}" srcId="{5F8BE3E1-30E5-4147-A4C9-5AB780EFF8B5}" destId="{2FF6E078-E165-2B45-AC84-C6724D4AA254}" srcOrd="0" destOrd="0" parTransId="{FB36BFA4-BA56-B940-8259-E0D36BDBA37C}" sibTransId="{20B11F9B-6082-DE42-99A6-BE6EB2AE22A6}"/>
    <dgm:cxn modelId="{D73723DD-2993-2741-BCD0-C05AD59D549C}" type="presOf" srcId="{2FF6E078-E165-2B45-AC84-C6724D4AA254}" destId="{1618DEE7-A3D9-A343-955B-E69122476A7F}" srcOrd="0" destOrd="1" presId="urn:microsoft.com/office/officeart/2005/8/layout/equation1"/>
    <dgm:cxn modelId="{10486BDE-F955-674B-8B9C-BDDA6636D522}" type="presOf" srcId="{5F8BE3E1-30E5-4147-A4C9-5AB780EFF8B5}" destId="{1618DEE7-A3D9-A343-955B-E69122476A7F}" srcOrd="0" destOrd="0" presId="urn:microsoft.com/office/officeart/2005/8/layout/equation1"/>
    <dgm:cxn modelId="{C84765F7-A711-D040-AE5A-C6345564DD6E}" srcId="{3EA3FFC5-722B-2641-A59C-DD82F6AB3C29}" destId="{D81F0230-5063-1241-8E84-27FD04E85B54}" srcOrd="1" destOrd="0" parTransId="{88576347-2B22-FF41-883E-A2CAC2A56A47}" sibTransId="{924A4FD2-DE5E-674A-BA11-F4A573F1B1EB}"/>
    <dgm:cxn modelId="{9D35D02C-F681-BF4A-94AA-DCE126480776}" type="presParOf" srcId="{935DD259-0A77-2D4B-9A57-21E27760CA32}" destId="{1618DEE7-A3D9-A343-955B-E69122476A7F}" srcOrd="0" destOrd="0" presId="urn:microsoft.com/office/officeart/2005/8/layout/equation1"/>
    <dgm:cxn modelId="{9ADEE45C-8398-1846-9D59-AC586D7EAC8F}" type="presParOf" srcId="{935DD259-0A77-2D4B-9A57-21E27760CA32}" destId="{E9B7161F-21B1-F741-A1B3-629A9D8DDDDF}" srcOrd="1" destOrd="0" presId="urn:microsoft.com/office/officeart/2005/8/layout/equation1"/>
    <dgm:cxn modelId="{515A5D06-8203-DA49-B9FE-C49CD2D9E653}" type="presParOf" srcId="{935DD259-0A77-2D4B-9A57-21E27760CA32}" destId="{391CEF61-6181-3F41-B275-3F5C240DE56A}" srcOrd="2" destOrd="0" presId="urn:microsoft.com/office/officeart/2005/8/layout/equation1"/>
    <dgm:cxn modelId="{10515C63-3B7A-C24A-AE9E-93C0DA7DEA98}" type="presParOf" srcId="{935DD259-0A77-2D4B-9A57-21E27760CA32}" destId="{AAAB23CB-D837-8342-938B-BEE630EE8BA4}" srcOrd="3" destOrd="0" presId="urn:microsoft.com/office/officeart/2005/8/layout/equation1"/>
    <dgm:cxn modelId="{47EBED14-64C9-0840-9F45-547E685F901C}" type="presParOf" srcId="{935DD259-0A77-2D4B-9A57-21E27760CA32}" destId="{45EAB67F-D56E-974E-B44E-B4A1DDCA9EC2}" srcOrd="4" destOrd="0" presId="urn:microsoft.com/office/officeart/2005/8/layout/equation1"/>
    <dgm:cxn modelId="{637E141D-D3E2-6F42-804C-B50FF55C463E}" type="presParOf" srcId="{935DD259-0A77-2D4B-9A57-21E27760CA32}" destId="{0C10CBC5-8240-9241-858E-552580C765D0}" srcOrd="5" destOrd="0" presId="urn:microsoft.com/office/officeart/2005/8/layout/equation1"/>
    <dgm:cxn modelId="{E6D19A0C-FD56-7D41-8EAB-F780016531E0}" type="presParOf" srcId="{935DD259-0A77-2D4B-9A57-21E27760CA32}" destId="{FE93BF34-835E-4A40-A2C6-A3438B7BE186}" srcOrd="6" destOrd="0" presId="urn:microsoft.com/office/officeart/2005/8/layout/equation1"/>
    <dgm:cxn modelId="{7D7D25CE-33DB-954F-94C6-FFEA167766A9}" type="presParOf" srcId="{935DD259-0A77-2D4B-9A57-21E27760CA32}" destId="{F1D8248A-B929-E042-BF2C-86710624BD36}" srcOrd="7" destOrd="0" presId="urn:microsoft.com/office/officeart/2005/8/layout/equation1"/>
    <dgm:cxn modelId="{BEA80F52-2C96-024D-8DC5-1013483C2254}" type="presParOf" srcId="{935DD259-0A77-2D4B-9A57-21E27760CA32}" destId="{C8D3E939-79A7-E94C-A9CF-A5E5F006DC7B}"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EA3FFC5-722B-2641-A59C-DD82F6AB3C29}" type="doc">
      <dgm:prSet loTypeId="urn:microsoft.com/office/officeart/2005/8/layout/equation1" loCatId="relationship" qsTypeId="urn:microsoft.com/office/officeart/2005/8/quickstyle/simple1" qsCatId="simple" csTypeId="urn:microsoft.com/office/officeart/2005/8/colors/accent3_5" csCatId="accent3" phldr="1"/>
      <dgm:spPr/>
      <dgm:t>
        <a:bodyPr/>
        <a:lstStyle/>
        <a:p>
          <a:endParaRPr lang="en-US"/>
        </a:p>
      </dgm:t>
    </dgm:pt>
    <dgm:pt modelId="{5F8BE3E1-30E5-4147-A4C9-5AB780EFF8B5}">
      <dgm:prSet custT="1"/>
      <dgm:spPr/>
      <dgm:t>
        <a:bodyPr/>
        <a:lstStyle/>
        <a:p>
          <a:pPr algn="ctr" rtl="0">
            <a:buNone/>
          </a:pPr>
          <a:r>
            <a:rPr lang="en-US" sz="1600" u="none" dirty="0"/>
            <a:t>How medical issue has become incorporated into the structure of the family</a:t>
          </a:r>
        </a:p>
      </dgm:t>
    </dgm:pt>
    <dgm:pt modelId="{B0449BB5-74C0-2545-B65D-76D18B018852}" type="parTrans" cxnId="{146B966F-7CBD-3141-A254-709386803E45}">
      <dgm:prSet/>
      <dgm:spPr/>
      <dgm:t>
        <a:bodyPr/>
        <a:lstStyle/>
        <a:p>
          <a:endParaRPr lang="en-US"/>
        </a:p>
      </dgm:t>
    </dgm:pt>
    <dgm:pt modelId="{7C7828C9-2FA6-4F4F-8F14-05E43A577517}" type="sibTrans" cxnId="{146B966F-7CBD-3141-A254-709386803E45}">
      <dgm:prSet/>
      <dgm:spPr/>
      <dgm:t>
        <a:bodyPr/>
        <a:lstStyle/>
        <a:p>
          <a:pPr rtl="0"/>
          <a:endParaRPr lang="en-US"/>
        </a:p>
      </dgm:t>
    </dgm:pt>
    <dgm:pt modelId="{D81F0230-5063-1241-8E84-27FD04E85B54}">
      <dgm:prSet custT="1"/>
      <dgm:spPr/>
      <dgm:t>
        <a:bodyPr/>
        <a:lstStyle/>
        <a:p>
          <a:pPr algn="ctr" rtl="0">
            <a:buNone/>
          </a:pPr>
          <a:r>
            <a:rPr lang="en-US" sz="1800" i="0" u="none" dirty="0"/>
            <a:t>How medical issue has become a battleground for power &amp; Influence</a:t>
          </a:r>
        </a:p>
      </dgm:t>
    </dgm:pt>
    <dgm:pt modelId="{88576347-2B22-FF41-883E-A2CAC2A56A47}" type="parTrans" cxnId="{C84765F7-A711-D040-AE5A-C6345564DD6E}">
      <dgm:prSet/>
      <dgm:spPr/>
      <dgm:t>
        <a:bodyPr/>
        <a:lstStyle/>
        <a:p>
          <a:endParaRPr lang="en-US"/>
        </a:p>
      </dgm:t>
    </dgm:pt>
    <dgm:pt modelId="{924A4FD2-DE5E-674A-BA11-F4A573F1B1EB}" type="sibTrans" cxnId="{C84765F7-A711-D040-AE5A-C6345564DD6E}">
      <dgm:prSet/>
      <dgm:spPr/>
      <dgm:t>
        <a:bodyPr/>
        <a:lstStyle/>
        <a:p>
          <a:pPr rtl="0"/>
          <a:endParaRPr lang="en-US"/>
        </a:p>
      </dgm:t>
    </dgm:pt>
    <dgm:pt modelId="{04753538-46CF-4845-8E62-4E7D089BEB76}">
      <dgm:prSet custT="1"/>
      <dgm:spPr/>
      <dgm:t>
        <a:bodyPr/>
        <a:lstStyle/>
        <a:p>
          <a:pPr algn="ctr">
            <a:buNone/>
          </a:pPr>
          <a:endParaRPr lang="en-US" sz="1600" u="none" dirty="0"/>
        </a:p>
        <a:p>
          <a:pPr algn="ctr">
            <a:buNone/>
          </a:pPr>
          <a:r>
            <a:rPr lang="en-US" sz="1600" u="none" dirty="0"/>
            <a:t>How medical issue either bars open dialogue or sometimes provides the starting place for dialogue</a:t>
          </a:r>
        </a:p>
      </dgm:t>
    </dgm:pt>
    <dgm:pt modelId="{57ABFD11-4A20-A744-8956-CD51BD67E4F4}" type="parTrans" cxnId="{69059C8B-CD47-BA4D-ABDC-CADF0C242CC7}">
      <dgm:prSet/>
      <dgm:spPr/>
      <dgm:t>
        <a:bodyPr/>
        <a:lstStyle/>
        <a:p>
          <a:endParaRPr lang="en-US"/>
        </a:p>
      </dgm:t>
    </dgm:pt>
    <dgm:pt modelId="{48D2799D-DDAA-074C-8731-730A50561397}" type="sibTrans" cxnId="{69059C8B-CD47-BA4D-ABDC-CADF0C242CC7}">
      <dgm:prSet/>
      <dgm:spPr/>
      <dgm:t>
        <a:bodyPr/>
        <a:lstStyle/>
        <a:p>
          <a:endParaRPr lang="en-US"/>
        </a:p>
      </dgm:t>
    </dgm:pt>
    <dgm:pt modelId="{1E7D84EC-ABE2-9C48-BD19-7DD26EE650E9}">
      <dgm:prSet/>
      <dgm:spPr/>
      <dgm:t>
        <a:bodyPr/>
        <a:lstStyle/>
        <a:p>
          <a:pPr algn="l" rtl="0"/>
          <a:endParaRPr lang="en-US" sz="1700" dirty="0"/>
        </a:p>
      </dgm:t>
    </dgm:pt>
    <dgm:pt modelId="{4B363F90-4A7C-FB4E-BF59-CDF7CAE8290F}" type="parTrans" cxnId="{E5D87D5C-BA4F-E14D-91E7-A106A9772BBE}">
      <dgm:prSet/>
      <dgm:spPr/>
      <dgm:t>
        <a:bodyPr/>
        <a:lstStyle/>
        <a:p>
          <a:endParaRPr lang="en-US"/>
        </a:p>
      </dgm:t>
    </dgm:pt>
    <dgm:pt modelId="{A5EF6D45-3225-E244-8ACF-F811283C563D}" type="sibTrans" cxnId="{E5D87D5C-BA4F-E14D-91E7-A106A9772BBE}">
      <dgm:prSet/>
      <dgm:spPr/>
      <dgm:t>
        <a:bodyPr/>
        <a:lstStyle/>
        <a:p>
          <a:endParaRPr lang="en-US"/>
        </a:p>
      </dgm:t>
    </dgm:pt>
    <dgm:pt modelId="{935DD259-0A77-2D4B-9A57-21E27760CA32}" type="pres">
      <dgm:prSet presAssocID="{3EA3FFC5-722B-2641-A59C-DD82F6AB3C29}" presName="linearFlow" presStyleCnt="0">
        <dgm:presLayoutVars>
          <dgm:dir/>
          <dgm:resizeHandles val="exact"/>
        </dgm:presLayoutVars>
      </dgm:prSet>
      <dgm:spPr/>
    </dgm:pt>
    <dgm:pt modelId="{1618DEE7-A3D9-A343-955B-E69122476A7F}" type="pres">
      <dgm:prSet presAssocID="{5F8BE3E1-30E5-4147-A4C9-5AB780EFF8B5}" presName="node" presStyleLbl="node1" presStyleIdx="0" presStyleCnt="3" custLinFactNeighborX="-929">
        <dgm:presLayoutVars>
          <dgm:bulletEnabled val="1"/>
        </dgm:presLayoutVars>
      </dgm:prSet>
      <dgm:spPr/>
    </dgm:pt>
    <dgm:pt modelId="{E9B7161F-21B1-F741-A1B3-629A9D8DDDDF}" type="pres">
      <dgm:prSet presAssocID="{7C7828C9-2FA6-4F4F-8F14-05E43A577517}" presName="spacerL" presStyleCnt="0"/>
      <dgm:spPr/>
    </dgm:pt>
    <dgm:pt modelId="{391CEF61-6181-3F41-B275-3F5C240DE56A}" type="pres">
      <dgm:prSet presAssocID="{7C7828C9-2FA6-4F4F-8F14-05E43A577517}" presName="sibTrans" presStyleLbl="sibTrans2D1" presStyleIdx="0" presStyleCnt="2" custScaleX="73859" custScaleY="73859"/>
      <dgm:spPr>
        <a:prstGeom prst="rightArrow">
          <a:avLst/>
        </a:prstGeom>
      </dgm:spPr>
    </dgm:pt>
    <dgm:pt modelId="{AAAB23CB-D837-8342-938B-BEE630EE8BA4}" type="pres">
      <dgm:prSet presAssocID="{7C7828C9-2FA6-4F4F-8F14-05E43A577517}" presName="spacerR" presStyleCnt="0"/>
      <dgm:spPr/>
    </dgm:pt>
    <dgm:pt modelId="{45EAB67F-D56E-974E-B44E-B4A1DDCA9EC2}" type="pres">
      <dgm:prSet presAssocID="{D81F0230-5063-1241-8E84-27FD04E85B54}" presName="node" presStyleLbl="node1" presStyleIdx="1" presStyleCnt="3">
        <dgm:presLayoutVars>
          <dgm:bulletEnabled val="1"/>
        </dgm:presLayoutVars>
      </dgm:prSet>
      <dgm:spPr/>
    </dgm:pt>
    <dgm:pt modelId="{0C10CBC5-8240-9241-858E-552580C765D0}" type="pres">
      <dgm:prSet presAssocID="{924A4FD2-DE5E-674A-BA11-F4A573F1B1EB}" presName="spacerL" presStyleCnt="0"/>
      <dgm:spPr/>
    </dgm:pt>
    <dgm:pt modelId="{FE93BF34-835E-4A40-A2C6-A3438B7BE186}" type="pres">
      <dgm:prSet presAssocID="{924A4FD2-DE5E-674A-BA11-F4A573F1B1EB}" presName="sibTrans" presStyleLbl="sibTrans2D1" presStyleIdx="1" presStyleCnt="2" custScaleX="76417" custScaleY="76417"/>
      <dgm:spPr>
        <a:prstGeom prst="rightArrow">
          <a:avLst/>
        </a:prstGeom>
      </dgm:spPr>
    </dgm:pt>
    <dgm:pt modelId="{F1D8248A-B929-E042-BF2C-86710624BD36}" type="pres">
      <dgm:prSet presAssocID="{924A4FD2-DE5E-674A-BA11-F4A573F1B1EB}" presName="spacerR" presStyleCnt="0"/>
      <dgm:spPr/>
    </dgm:pt>
    <dgm:pt modelId="{C8D3E939-79A7-E94C-A9CF-A5E5F006DC7B}" type="pres">
      <dgm:prSet presAssocID="{04753538-46CF-4845-8E62-4E7D089BEB76}" presName="node" presStyleLbl="node1" presStyleIdx="2" presStyleCnt="3">
        <dgm:presLayoutVars>
          <dgm:bulletEnabled val="1"/>
        </dgm:presLayoutVars>
      </dgm:prSet>
      <dgm:spPr/>
    </dgm:pt>
  </dgm:ptLst>
  <dgm:cxnLst>
    <dgm:cxn modelId="{4853321C-096B-E044-89A8-4FDB154D2E8B}" type="presOf" srcId="{3EA3FFC5-722B-2641-A59C-DD82F6AB3C29}" destId="{935DD259-0A77-2D4B-9A57-21E27760CA32}" srcOrd="0" destOrd="0" presId="urn:microsoft.com/office/officeart/2005/8/layout/equation1"/>
    <dgm:cxn modelId="{4D21C23A-ED3C-D942-97B6-9F2ECB9BC5F4}" type="presOf" srcId="{1E7D84EC-ABE2-9C48-BD19-7DD26EE650E9}" destId="{C8D3E939-79A7-E94C-A9CF-A5E5F006DC7B}" srcOrd="0" destOrd="1" presId="urn:microsoft.com/office/officeart/2005/8/layout/equation1"/>
    <dgm:cxn modelId="{E5D87D5C-BA4F-E14D-91E7-A106A9772BBE}" srcId="{04753538-46CF-4845-8E62-4E7D089BEB76}" destId="{1E7D84EC-ABE2-9C48-BD19-7DD26EE650E9}" srcOrd="0" destOrd="0" parTransId="{4B363F90-4A7C-FB4E-BF59-CDF7CAE8290F}" sibTransId="{A5EF6D45-3225-E244-8ACF-F811283C563D}"/>
    <dgm:cxn modelId="{146B966F-7CBD-3141-A254-709386803E45}" srcId="{3EA3FFC5-722B-2641-A59C-DD82F6AB3C29}" destId="{5F8BE3E1-30E5-4147-A4C9-5AB780EFF8B5}" srcOrd="0" destOrd="0" parTransId="{B0449BB5-74C0-2545-B65D-76D18B018852}" sibTransId="{7C7828C9-2FA6-4F4F-8F14-05E43A577517}"/>
    <dgm:cxn modelId="{C1B21274-9D89-6B46-A32F-90DEA97E3A0F}" type="presOf" srcId="{924A4FD2-DE5E-674A-BA11-F4A573F1B1EB}" destId="{FE93BF34-835E-4A40-A2C6-A3438B7BE186}" srcOrd="0" destOrd="0" presId="urn:microsoft.com/office/officeart/2005/8/layout/equation1"/>
    <dgm:cxn modelId="{B2B4AC84-D6F7-C743-B222-654BFE04D965}" type="presOf" srcId="{D81F0230-5063-1241-8E84-27FD04E85B54}" destId="{45EAB67F-D56E-974E-B44E-B4A1DDCA9EC2}" srcOrd="0" destOrd="0" presId="urn:microsoft.com/office/officeart/2005/8/layout/equation1"/>
    <dgm:cxn modelId="{69059C8B-CD47-BA4D-ABDC-CADF0C242CC7}" srcId="{3EA3FFC5-722B-2641-A59C-DD82F6AB3C29}" destId="{04753538-46CF-4845-8E62-4E7D089BEB76}" srcOrd="2" destOrd="0" parTransId="{57ABFD11-4A20-A744-8956-CD51BD67E4F4}" sibTransId="{48D2799D-DDAA-074C-8731-730A50561397}"/>
    <dgm:cxn modelId="{13F09997-A00F-BB49-AA47-C2663C242588}" type="presOf" srcId="{7C7828C9-2FA6-4F4F-8F14-05E43A577517}" destId="{391CEF61-6181-3F41-B275-3F5C240DE56A}" srcOrd="0" destOrd="0" presId="urn:microsoft.com/office/officeart/2005/8/layout/equation1"/>
    <dgm:cxn modelId="{9BE88EA0-6596-DC45-8235-53FDF657487C}" type="presOf" srcId="{04753538-46CF-4845-8E62-4E7D089BEB76}" destId="{C8D3E939-79A7-E94C-A9CF-A5E5F006DC7B}" srcOrd="0" destOrd="0" presId="urn:microsoft.com/office/officeart/2005/8/layout/equation1"/>
    <dgm:cxn modelId="{10486BDE-F955-674B-8B9C-BDDA6636D522}" type="presOf" srcId="{5F8BE3E1-30E5-4147-A4C9-5AB780EFF8B5}" destId="{1618DEE7-A3D9-A343-955B-E69122476A7F}" srcOrd="0" destOrd="0" presId="urn:microsoft.com/office/officeart/2005/8/layout/equation1"/>
    <dgm:cxn modelId="{C84765F7-A711-D040-AE5A-C6345564DD6E}" srcId="{3EA3FFC5-722B-2641-A59C-DD82F6AB3C29}" destId="{D81F0230-5063-1241-8E84-27FD04E85B54}" srcOrd="1" destOrd="0" parTransId="{88576347-2B22-FF41-883E-A2CAC2A56A47}" sibTransId="{924A4FD2-DE5E-674A-BA11-F4A573F1B1EB}"/>
    <dgm:cxn modelId="{9D35D02C-F681-BF4A-94AA-DCE126480776}" type="presParOf" srcId="{935DD259-0A77-2D4B-9A57-21E27760CA32}" destId="{1618DEE7-A3D9-A343-955B-E69122476A7F}" srcOrd="0" destOrd="0" presId="urn:microsoft.com/office/officeart/2005/8/layout/equation1"/>
    <dgm:cxn modelId="{9ADEE45C-8398-1846-9D59-AC586D7EAC8F}" type="presParOf" srcId="{935DD259-0A77-2D4B-9A57-21E27760CA32}" destId="{E9B7161F-21B1-F741-A1B3-629A9D8DDDDF}" srcOrd="1" destOrd="0" presId="urn:microsoft.com/office/officeart/2005/8/layout/equation1"/>
    <dgm:cxn modelId="{515A5D06-8203-DA49-B9FE-C49CD2D9E653}" type="presParOf" srcId="{935DD259-0A77-2D4B-9A57-21E27760CA32}" destId="{391CEF61-6181-3F41-B275-3F5C240DE56A}" srcOrd="2" destOrd="0" presId="urn:microsoft.com/office/officeart/2005/8/layout/equation1"/>
    <dgm:cxn modelId="{10515C63-3B7A-C24A-AE9E-93C0DA7DEA98}" type="presParOf" srcId="{935DD259-0A77-2D4B-9A57-21E27760CA32}" destId="{AAAB23CB-D837-8342-938B-BEE630EE8BA4}" srcOrd="3" destOrd="0" presId="urn:microsoft.com/office/officeart/2005/8/layout/equation1"/>
    <dgm:cxn modelId="{47EBED14-64C9-0840-9F45-547E685F901C}" type="presParOf" srcId="{935DD259-0A77-2D4B-9A57-21E27760CA32}" destId="{45EAB67F-D56E-974E-B44E-B4A1DDCA9EC2}" srcOrd="4" destOrd="0" presId="urn:microsoft.com/office/officeart/2005/8/layout/equation1"/>
    <dgm:cxn modelId="{637E141D-D3E2-6F42-804C-B50FF55C463E}" type="presParOf" srcId="{935DD259-0A77-2D4B-9A57-21E27760CA32}" destId="{0C10CBC5-8240-9241-858E-552580C765D0}" srcOrd="5" destOrd="0" presId="urn:microsoft.com/office/officeart/2005/8/layout/equation1"/>
    <dgm:cxn modelId="{E6D19A0C-FD56-7D41-8EAB-F780016531E0}" type="presParOf" srcId="{935DD259-0A77-2D4B-9A57-21E27760CA32}" destId="{FE93BF34-835E-4A40-A2C6-A3438B7BE186}" srcOrd="6" destOrd="0" presId="urn:microsoft.com/office/officeart/2005/8/layout/equation1"/>
    <dgm:cxn modelId="{7D7D25CE-33DB-954F-94C6-FFEA167766A9}" type="presParOf" srcId="{935DD259-0A77-2D4B-9A57-21E27760CA32}" destId="{F1D8248A-B929-E042-BF2C-86710624BD36}" srcOrd="7" destOrd="0" presId="urn:microsoft.com/office/officeart/2005/8/layout/equation1"/>
    <dgm:cxn modelId="{BEA80F52-2C96-024D-8DC5-1013483C2254}" type="presParOf" srcId="{935DD259-0A77-2D4B-9A57-21E27760CA32}" destId="{C8D3E939-79A7-E94C-A9CF-A5E5F006DC7B}"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BA63A7-18A9-8F43-BC7B-08DD41D0B6B6}" type="doc">
      <dgm:prSet loTypeId="urn:microsoft.com/office/officeart/2005/8/layout/list1" loCatId="relationship" qsTypeId="urn:microsoft.com/office/officeart/2005/8/quickstyle/simple1" qsCatId="simple" csTypeId="urn:microsoft.com/office/officeart/2005/8/colors/accent0_2" csCatId="mainScheme" phldr="1"/>
      <dgm:spPr/>
      <dgm:t>
        <a:bodyPr/>
        <a:lstStyle/>
        <a:p>
          <a:endParaRPr lang="en-US"/>
        </a:p>
      </dgm:t>
    </dgm:pt>
    <dgm:pt modelId="{903BD129-A3C3-104D-9453-703A29E1BFBB}">
      <dgm:prSet custT="1"/>
      <dgm:spPr/>
      <dgm:t>
        <a:bodyPr/>
        <a:lstStyle/>
        <a:p>
          <a:r>
            <a:rPr lang="en-US" sz="1800" b="0" i="0" dirty="0"/>
            <a:t>Family Health Promotion and Risk Reduction</a:t>
          </a:r>
          <a:endParaRPr lang="en-US" sz="1800" dirty="0"/>
        </a:p>
      </dgm:t>
    </dgm:pt>
    <dgm:pt modelId="{577DBAF5-08A9-7446-B9CB-629726850594}" type="parTrans" cxnId="{A8A8E3A7-D339-5145-AB17-520B2461E033}">
      <dgm:prSet/>
      <dgm:spPr/>
      <dgm:t>
        <a:bodyPr/>
        <a:lstStyle/>
        <a:p>
          <a:endParaRPr lang="en-US"/>
        </a:p>
      </dgm:t>
    </dgm:pt>
    <dgm:pt modelId="{B4BC3D47-AC30-FF4B-A096-0CE03AC1B6B8}" type="sibTrans" cxnId="{A8A8E3A7-D339-5145-AB17-520B2461E033}">
      <dgm:prSet/>
      <dgm:spPr/>
      <dgm:t>
        <a:bodyPr/>
        <a:lstStyle/>
        <a:p>
          <a:endParaRPr lang="en-US"/>
        </a:p>
      </dgm:t>
    </dgm:pt>
    <dgm:pt modelId="{000EEEB4-34D6-8444-AE86-CD8512F1D70C}">
      <dgm:prSet/>
      <dgm:spPr/>
      <dgm:t>
        <a:bodyPr/>
        <a:lstStyle/>
        <a:p>
          <a:r>
            <a:rPr lang="en-US" b="0" i="0"/>
            <a:t>Spouses are more confident and likely to change if their partner is confident and ready to change</a:t>
          </a:r>
          <a:endParaRPr lang="en-US"/>
        </a:p>
      </dgm:t>
    </dgm:pt>
    <dgm:pt modelId="{88D3C53A-DB65-924C-ACA6-144C421A5293}" type="parTrans" cxnId="{E703AACE-ECD3-3B43-B5F1-EE1D21BF73EA}">
      <dgm:prSet/>
      <dgm:spPr/>
      <dgm:t>
        <a:bodyPr/>
        <a:lstStyle/>
        <a:p>
          <a:endParaRPr lang="en-US"/>
        </a:p>
      </dgm:t>
    </dgm:pt>
    <dgm:pt modelId="{4CE8F958-D9B8-894A-A3AB-E4B6BD625458}" type="sibTrans" cxnId="{E703AACE-ECD3-3B43-B5F1-EE1D21BF73EA}">
      <dgm:prSet/>
      <dgm:spPr/>
      <dgm:t>
        <a:bodyPr/>
        <a:lstStyle/>
        <a:p>
          <a:endParaRPr lang="en-US"/>
        </a:p>
      </dgm:t>
    </dgm:pt>
    <dgm:pt modelId="{7C0FF6F9-F510-6A43-8F22-1789C179D3F8}">
      <dgm:prSet/>
      <dgm:spPr/>
      <dgm:t>
        <a:bodyPr/>
        <a:lstStyle/>
        <a:p>
          <a:r>
            <a:rPr lang="en-US" b="0" i="0"/>
            <a:t>Most health lifestyle patterns are learned and sustained in families</a:t>
          </a:r>
          <a:endParaRPr lang="en-US"/>
        </a:p>
      </dgm:t>
    </dgm:pt>
    <dgm:pt modelId="{F4CE8E30-CEB1-284F-AAD5-9D322F174C14}" type="parTrans" cxnId="{83DF3CF4-BA7B-C543-9284-D8AE4CC36F11}">
      <dgm:prSet/>
      <dgm:spPr/>
      <dgm:t>
        <a:bodyPr/>
        <a:lstStyle/>
        <a:p>
          <a:endParaRPr lang="en-US"/>
        </a:p>
      </dgm:t>
    </dgm:pt>
    <dgm:pt modelId="{4734E008-3B19-5340-95F1-5850E18E0AD1}" type="sibTrans" cxnId="{83DF3CF4-BA7B-C543-9284-D8AE4CC36F11}">
      <dgm:prSet/>
      <dgm:spPr/>
      <dgm:t>
        <a:bodyPr/>
        <a:lstStyle/>
        <a:p>
          <a:endParaRPr lang="en-US"/>
        </a:p>
      </dgm:t>
    </dgm:pt>
    <dgm:pt modelId="{E436D27B-C059-224F-AC36-764B760C1E47}">
      <dgm:prSet custT="1"/>
      <dgm:spPr/>
      <dgm:t>
        <a:bodyPr/>
        <a:lstStyle/>
        <a:p>
          <a:r>
            <a:rPr lang="en-US" sz="1800" b="0" i="0" dirty="0"/>
            <a:t>Family Illness Appraisal</a:t>
          </a:r>
          <a:endParaRPr lang="en-US" sz="1800" dirty="0"/>
        </a:p>
      </dgm:t>
    </dgm:pt>
    <dgm:pt modelId="{BE4CC274-0495-3045-90BA-86F9415F7E90}" type="parTrans" cxnId="{867726D9-5720-4747-A746-F4B9D5D629EF}">
      <dgm:prSet/>
      <dgm:spPr/>
      <dgm:t>
        <a:bodyPr/>
        <a:lstStyle/>
        <a:p>
          <a:endParaRPr lang="en-US"/>
        </a:p>
      </dgm:t>
    </dgm:pt>
    <dgm:pt modelId="{352D53FF-1730-ED42-A156-DC12A1CAA914}" type="sibTrans" cxnId="{867726D9-5720-4747-A746-F4B9D5D629EF}">
      <dgm:prSet/>
      <dgm:spPr/>
      <dgm:t>
        <a:bodyPr/>
        <a:lstStyle/>
        <a:p>
          <a:endParaRPr lang="en-US"/>
        </a:p>
      </dgm:t>
    </dgm:pt>
    <dgm:pt modelId="{FF9ECFA9-3F32-5142-A730-02ACBBD1BC49}">
      <dgm:prSet/>
      <dgm:spPr/>
      <dgm:t>
        <a:bodyPr/>
        <a:lstStyle/>
        <a:p>
          <a:r>
            <a:rPr lang="en-US" b="0" i="0"/>
            <a:t>The narratives families have about health impacts health behaviors and responses to illness</a:t>
          </a:r>
          <a:endParaRPr lang="en-US"/>
        </a:p>
      </dgm:t>
    </dgm:pt>
    <dgm:pt modelId="{31427A3F-E6DA-0941-83BC-BC09B5CB5046}" type="parTrans" cxnId="{EDC52BEA-A9EC-FB47-BD43-58F588B4BF85}">
      <dgm:prSet/>
      <dgm:spPr/>
      <dgm:t>
        <a:bodyPr/>
        <a:lstStyle/>
        <a:p>
          <a:endParaRPr lang="en-US"/>
        </a:p>
      </dgm:t>
    </dgm:pt>
    <dgm:pt modelId="{76CE6491-3EC8-EB47-A4A3-23E93A1692AB}" type="sibTrans" cxnId="{EDC52BEA-A9EC-FB47-BD43-58F588B4BF85}">
      <dgm:prSet/>
      <dgm:spPr/>
      <dgm:t>
        <a:bodyPr/>
        <a:lstStyle/>
        <a:p>
          <a:endParaRPr lang="en-US"/>
        </a:p>
      </dgm:t>
    </dgm:pt>
    <dgm:pt modelId="{9CE1A299-402D-214F-B3BB-DC3E326505CB}">
      <dgm:prSet custT="1"/>
      <dgm:spPr/>
      <dgm:t>
        <a:bodyPr/>
        <a:lstStyle/>
        <a:p>
          <a:r>
            <a:rPr lang="en-US" sz="1800" b="0" i="0" dirty="0"/>
            <a:t>Family Acute Response</a:t>
          </a:r>
          <a:endParaRPr lang="en-US" sz="1800" dirty="0"/>
        </a:p>
      </dgm:t>
    </dgm:pt>
    <dgm:pt modelId="{BAE460C5-FB50-F847-94C2-67A17738E5D3}" type="parTrans" cxnId="{B1A913CC-31B8-3742-A4D8-A689F5081F1A}">
      <dgm:prSet/>
      <dgm:spPr/>
      <dgm:t>
        <a:bodyPr/>
        <a:lstStyle/>
        <a:p>
          <a:endParaRPr lang="en-US"/>
        </a:p>
      </dgm:t>
    </dgm:pt>
    <dgm:pt modelId="{4B897BA5-D160-D243-A520-2AEF993DBAF4}" type="sibTrans" cxnId="{B1A913CC-31B8-3742-A4D8-A689F5081F1A}">
      <dgm:prSet/>
      <dgm:spPr/>
      <dgm:t>
        <a:bodyPr/>
        <a:lstStyle/>
        <a:p>
          <a:endParaRPr lang="en-US"/>
        </a:p>
      </dgm:t>
    </dgm:pt>
    <dgm:pt modelId="{A8BDBF9E-A1B2-994A-BAEB-3C9623B725A7}">
      <dgm:prSet/>
      <dgm:spPr/>
      <dgm:t>
        <a:bodyPr/>
        <a:lstStyle/>
        <a:p>
          <a:r>
            <a:rPr lang="en-US" b="0" i="0"/>
            <a:t>Families are apt to find the chronic, readjustment phase more problematic</a:t>
          </a:r>
          <a:endParaRPr lang="en-US"/>
        </a:p>
      </dgm:t>
    </dgm:pt>
    <dgm:pt modelId="{C5A3DB13-DBD6-5344-AE27-45E6F0CA25B0}" type="parTrans" cxnId="{013968F7-6D59-4549-BDED-B74F88AD2E3D}">
      <dgm:prSet/>
      <dgm:spPr/>
      <dgm:t>
        <a:bodyPr/>
        <a:lstStyle/>
        <a:p>
          <a:endParaRPr lang="en-US"/>
        </a:p>
      </dgm:t>
    </dgm:pt>
    <dgm:pt modelId="{820AA65E-CDCD-B246-9252-1B669A14F181}" type="sibTrans" cxnId="{013968F7-6D59-4549-BDED-B74F88AD2E3D}">
      <dgm:prSet/>
      <dgm:spPr/>
      <dgm:t>
        <a:bodyPr/>
        <a:lstStyle/>
        <a:p>
          <a:endParaRPr lang="en-US"/>
        </a:p>
      </dgm:t>
    </dgm:pt>
    <dgm:pt modelId="{2AA3A406-5A90-7B4C-854E-2897C54C1022}" type="pres">
      <dgm:prSet presAssocID="{43BA63A7-18A9-8F43-BC7B-08DD41D0B6B6}" presName="linear" presStyleCnt="0">
        <dgm:presLayoutVars>
          <dgm:dir/>
          <dgm:animLvl val="lvl"/>
          <dgm:resizeHandles val="exact"/>
        </dgm:presLayoutVars>
      </dgm:prSet>
      <dgm:spPr/>
    </dgm:pt>
    <dgm:pt modelId="{2CAAE133-D338-2345-B614-5CC4EA068EE9}" type="pres">
      <dgm:prSet presAssocID="{903BD129-A3C3-104D-9453-703A29E1BFBB}" presName="parentLin" presStyleCnt="0"/>
      <dgm:spPr/>
    </dgm:pt>
    <dgm:pt modelId="{3F8E6518-FDBD-2C42-821F-E8C06F78B433}" type="pres">
      <dgm:prSet presAssocID="{903BD129-A3C3-104D-9453-703A29E1BFBB}" presName="parentLeftMargin" presStyleLbl="node1" presStyleIdx="0" presStyleCnt="3"/>
      <dgm:spPr/>
    </dgm:pt>
    <dgm:pt modelId="{C1E364BA-5CE4-2648-8BAD-8901AA3205D6}" type="pres">
      <dgm:prSet presAssocID="{903BD129-A3C3-104D-9453-703A29E1BFBB}" presName="parentText" presStyleLbl="node1" presStyleIdx="0" presStyleCnt="3">
        <dgm:presLayoutVars>
          <dgm:chMax val="0"/>
          <dgm:bulletEnabled val="1"/>
        </dgm:presLayoutVars>
      </dgm:prSet>
      <dgm:spPr/>
    </dgm:pt>
    <dgm:pt modelId="{617FFEDE-375F-2441-A36A-657C4D01AB12}" type="pres">
      <dgm:prSet presAssocID="{903BD129-A3C3-104D-9453-703A29E1BFBB}" presName="negativeSpace" presStyleCnt="0"/>
      <dgm:spPr/>
    </dgm:pt>
    <dgm:pt modelId="{C2F2189F-61D1-A44A-8CAA-BF42828563D9}" type="pres">
      <dgm:prSet presAssocID="{903BD129-A3C3-104D-9453-703A29E1BFBB}" presName="childText" presStyleLbl="conFgAcc1" presStyleIdx="0" presStyleCnt="3">
        <dgm:presLayoutVars>
          <dgm:bulletEnabled val="1"/>
        </dgm:presLayoutVars>
      </dgm:prSet>
      <dgm:spPr/>
    </dgm:pt>
    <dgm:pt modelId="{969CA0C2-869D-7249-886B-F7530A5BAB39}" type="pres">
      <dgm:prSet presAssocID="{B4BC3D47-AC30-FF4B-A096-0CE03AC1B6B8}" presName="spaceBetweenRectangles" presStyleCnt="0"/>
      <dgm:spPr/>
    </dgm:pt>
    <dgm:pt modelId="{6B7ED111-AA93-A64C-A89E-B57204F89818}" type="pres">
      <dgm:prSet presAssocID="{E436D27B-C059-224F-AC36-764B760C1E47}" presName="parentLin" presStyleCnt="0"/>
      <dgm:spPr/>
    </dgm:pt>
    <dgm:pt modelId="{B69A23FE-8653-8F44-8BA1-3089BE362AD4}" type="pres">
      <dgm:prSet presAssocID="{E436D27B-C059-224F-AC36-764B760C1E47}" presName="parentLeftMargin" presStyleLbl="node1" presStyleIdx="0" presStyleCnt="3"/>
      <dgm:spPr/>
    </dgm:pt>
    <dgm:pt modelId="{55DF58C2-9AB8-1D40-832E-F722D310344C}" type="pres">
      <dgm:prSet presAssocID="{E436D27B-C059-224F-AC36-764B760C1E47}" presName="parentText" presStyleLbl="node1" presStyleIdx="1" presStyleCnt="3">
        <dgm:presLayoutVars>
          <dgm:chMax val="0"/>
          <dgm:bulletEnabled val="1"/>
        </dgm:presLayoutVars>
      </dgm:prSet>
      <dgm:spPr/>
    </dgm:pt>
    <dgm:pt modelId="{625EF9ED-AA67-6B45-8506-DCAB498BF0E5}" type="pres">
      <dgm:prSet presAssocID="{E436D27B-C059-224F-AC36-764B760C1E47}" presName="negativeSpace" presStyleCnt="0"/>
      <dgm:spPr/>
    </dgm:pt>
    <dgm:pt modelId="{4A994A03-F6FD-AD42-B6B5-BC4F873A7791}" type="pres">
      <dgm:prSet presAssocID="{E436D27B-C059-224F-AC36-764B760C1E47}" presName="childText" presStyleLbl="conFgAcc1" presStyleIdx="1" presStyleCnt="3">
        <dgm:presLayoutVars>
          <dgm:bulletEnabled val="1"/>
        </dgm:presLayoutVars>
      </dgm:prSet>
      <dgm:spPr/>
    </dgm:pt>
    <dgm:pt modelId="{5513A7AB-D5D9-7141-AC72-F127D2F55E4F}" type="pres">
      <dgm:prSet presAssocID="{352D53FF-1730-ED42-A156-DC12A1CAA914}" presName="spaceBetweenRectangles" presStyleCnt="0"/>
      <dgm:spPr/>
    </dgm:pt>
    <dgm:pt modelId="{97832069-474C-894A-A26E-72BFA4C725E1}" type="pres">
      <dgm:prSet presAssocID="{9CE1A299-402D-214F-B3BB-DC3E326505CB}" presName="parentLin" presStyleCnt="0"/>
      <dgm:spPr/>
    </dgm:pt>
    <dgm:pt modelId="{56412D19-D903-2648-9F50-049340E425F6}" type="pres">
      <dgm:prSet presAssocID="{9CE1A299-402D-214F-B3BB-DC3E326505CB}" presName="parentLeftMargin" presStyleLbl="node1" presStyleIdx="1" presStyleCnt="3"/>
      <dgm:spPr/>
    </dgm:pt>
    <dgm:pt modelId="{3AE9C7D9-11AF-4A49-88C6-15EBE9F7B9D0}" type="pres">
      <dgm:prSet presAssocID="{9CE1A299-402D-214F-B3BB-DC3E326505CB}" presName="parentText" presStyleLbl="node1" presStyleIdx="2" presStyleCnt="3">
        <dgm:presLayoutVars>
          <dgm:chMax val="0"/>
          <dgm:bulletEnabled val="1"/>
        </dgm:presLayoutVars>
      </dgm:prSet>
      <dgm:spPr/>
    </dgm:pt>
    <dgm:pt modelId="{32175DEB-4402-DF41-9504-7C0F34DFF2AF}" type="pres">
      <dgm:prSet presAssocID="{9CE1A299-402D-214F-B3BB-DC3E326505CB}" presName="negativeSpace" presStyleCnt="0"/>
      <dgm:spPr/>
    </dgm:pt>
    <dgm:pt modelId="{68D9EEC6-D20D-EE48-BCC0-3B2D983FA786}" type="pres">
      <dgm:prSet presAssocID="{9CE1A299-402D-214F-B3BB-DC3E326505CB}" presName="childText" presStyleLbl="conFgAcc1" presStyleIdx="2" presStyleCnt="3">
        <dgm:presLayoutVars>
          <dgm:bulletEnabled val="1"/>
        </dgm:presLayoutVars>
      </dgm:prSet>
      <dgm:spPr/>
    </dgm:pt>
  </dgm:ptLst>
  <dgm:cxnLst>
    <dgm:cxn modelId="{E09ED005-C5DB-5F43-A6CE-E398D224CB55}" type="presOf" srcId="{9CE1A299-402D-214F-B3BB-DC3E326505CB}" destId="{3AE9C7D9-11AF-4A49-88C6-15EBE9F7B9D0}" srcOrd="1" destOrd="0" presId="urn:microsoft.com/office/officeart/2005/8/layout/list1"/>
    <dgm:cxn modelId="{4AD77A0D-60DE-DD47-871D-31A00F211F5C}" type="presOf" srcId="{000EEEB4-34D6-8444-AE86-CD8512F1D70C}" destId="{C2F2189F-61D1-A44A-8CAA-BF42828563D9}" srcOrd="0" destOrd="0" presId="urn:microsoft.com/office/officeart/2005/8/layout/list1"/>
    <dgm:cxn modelId="{9639C11D-927E-5243-97BA-29676AEA161F}" type="presOf" srcId="{E436D27B-C059-224F-AC36-764B760C1E47}" destId="{55DF58C2-9AB8-1D40-832E-F722D310344C}" srcOrd="1" destOrd="0" presId="urn:microsoft.com/office/officeart/2005/8/layout/list1"/>
    <dgm:cxn modelId="{AC6F3B25-63C9-9448-86F7-2E53FA231964}" type="presOf" srcId="{E436D27B-C059-224F-AC36-764B760C1E47}" destId="{B69A23FE-8653-8F44-8BA1-3089BE362AD4}" srcOrd="0" destOrd="0" presId="urn:microsoft.com/office/officeart/2005/8/layout/list1"/>
    <dgm:cxn modelId="{1A2CC54E-978F-514B-B819-844FB7365F5F}" type="presOf" srcId="{FF9ECFA9-3F32-5142-A730-02ACBBD1BC49}" destId="{4A994A03-F6FD-AD42-B6B5-BC4F873A7791}" srcOrd="0" destOrd="0" presId="urn:microsoft.com/office/officeart/2005/8/layout/list1"/>
    <dgm:cxn modelId="{6D4FDF5A-3027-034B-8840-C97B30116969}" type="presOf" srcId="{903BD129-A3C3-104D-9453-703A29E1BFBB}" destId="{C1E364BA-5CE4-2648-8BAD-8901AA3205D6}" srcOrd="1" destOrd="0" presId="urn:microsoft.com/office/officeart/2005/8/layout/list1"/>
    <dgm:cxn modelId="{22A1025C-BD52-494F-93A0-88F82AE3D854}" type="presOf" srcId="{A8BDBF9E-A1B2-994A-BAEB-3C9623B725A7}" destId="{68D9EEC6-D20D-EE48-BCC0-3B2D983FA786}" srcOrd="0" destOrd="0" presId="urn:microsoft.com/office/officeart/2005/8/layout/list1"/>
    <dgm:cxn modelId="{FDDE2B6D-D060-6547-928B-117E7A5B040D}" type="presOf" srcId="{903BD129-A3C3-104D-9453-703A29E1BFBB}" destId="{3F8E6518-FDBD-2C42-821F-E8C06F78B433}" srcOrd="0" destOrd="0" presId="urn:microsoft.com/office/officeart/2005/8/layout/list1"/>
    <dgm:cxn modelId="{A8A8E3A7-D339-5145-AB17-520B2461E033}" srcId="{43BA63A7-18A9-8F43-BC7B-08DD41D0B6B6}" destId="{903BD129-A3C3-104D-9453-703A29E1BFBB}" srcOrd="0" destOrd="0" parTransId="{577DBAF5-08A9-7446-B9CB-629726850594}" sibTransId="{B4BC3D47-AC30-FF4B-A096-0CE03AC1B6B8}"/>
    <dgm:cxn modelId="{B087C2AD-B386-3748-81D4-F3154CF83BD7}" type="presOf" srcId="{7C0FF6F9-F510-6A43-8F22-1789C179D3F8}" destId="{C2F2189F-61D1-A44A-8CAA-BF42828563D9}" srcOrd="0" destOrd="1" presId="urn:microsoft.com/office/officeart/2005/8/layout/list1"/>
    <dgm:cxn modelId="{FD248EB3-AE09-4748-91AF-345518AA307E}" type="presOf" srcId="{9CE1A299-402D-214F-B3BB-DC3E326505CB}" destId="{56412D19-D903-2648-9F50-049340E425F6}" srcOrd="0" destOrd="0" presId="urn:microsoft.com/office/officeart/2005/8/layout/list1"/>
    <dgm:cxn modelId="{B1A913CC-31B8-3742-A4D8-A689F5081F1A}" srcId="{43BA63A7-18A9-8F43-BC7B-08DD41D0B6B6}" destId="{9CE1A299-402D-214F-B3BB-DC3E326505CB}" srcOrd="2" destOrd="0" parTransId="{BAE460C5-FB50-F847-94C2-67A17738E5D3}" sibTransId="{4B897BA5-D160-D243-A520-2AEF993DBAF4}"/>
    <dgm:cxn modelId="{E703AACE-ECD3-3B43-B5F1-EE1D21BF73EA}" srcId="{903BD129-A3C3-104D-9453-703A29E1BFBB}" destId="{000EEEB4-34D6-8444-AE86-CD8512F1D70C}" srcOrd="0" destOrd="0" parTransId="{88D3C53A-DB65-924C-ACA6-144C421A5293}" sibTransId="{4CE8F958-D9B8-894A-A3AB-E4B6BD625458}"/>
    <dgm:cxn modelId="{867726D9-5720-4747-A746-F4B9D5D629EF}" srcId="{43BA63A7-18A9-8F43-BC7B-08DD41D0B6B6}" destId="{E436D27B-C059-224F-AC36-764B760C1E47}" srcOrd="1" destOrd="0" parTransId="{BE4CC274-0495-3045-90BA-86F9415F7E90}" sibTransId="{352D53FF-1730-ED42-A156-DC12A1CAA914}"/>
    <dgm:cxn modelId="{EDC52BEA-A9EC-FB47-BD43-58F588B4BF85}" srcId="{E436D27B-C059-224F-AC36-764B760C1E47}" destId="{FF9ECFA9-3F32-5142-A730-02ACBBD1BC49}" srcOrd="0" destOrd="0" parTransId="{31427A3F-E6DA-0941-83BC-BC09B5CB5046}" sibTransId="{76CE6491-3EC8-EB47-A4A3-23E93A1692AB}"/>
    <dgm:cxn modelId="{E94C91ED-924F-BC48-A10C-D29DF725D260}" type="presOf" srcId="{43BA63A7-18A9-8F43-BC7B-08DD41D0B6B6}" destId="{2AA3A406-5A90-7B4C-854E-2897C54C1022}" srcOrd="0" destOrd="0" presId="urn:microsoft.com/office/officeart/2005/8/layout/list1"/>
    <dgm:cxn modelId="{83DF3CF4-BA7B-C543-9284-D8AE4CC36F11}" srcId="{903BD129-A3C3-104D-9453-703A29E1BFBB}" destId="{7C0FF6F9-F510-6A43-8F22-1789C179D3F8}" srcOrd="1" destOrd="0" parTransId="{F4CE8E30-CEB1-284F-AAD5-9D322F174C14}" sibTransId="{4734E008-3B19-5340-95F1-5850E18E0AD1}"/>
    <dgm:cxn modelId="{013968F7-6D59-4549-BDED-B74F88AD2E3D}" srcId="{9CE1A299-402D-214F-B3BB-DC3E326505CB}" destId="{A8BDBF9E-A1B2-994A-BAEB-3C9623B725A7}" srcOrd="0" destOrd="0" parTransId="{C5A3DB13-DBD6-5344-AE27-45E6F0CA25B0}" sibTransId="{820AA65E-CDCD-B246-9252-1B669A14F181}"/>
    <dgm:cxn modelId="{A77A1D54-B945-4E4D-B3A1-786C89416C4D}" type="presParOf" srcId="{2AA3A406-5A90-7B4C-854E-2897C54C1022}" destId="{2CAAE133-D338-2345-B614-5CC4EA068EE9}" srcOrd="0" destOrd="0" presId="urn:microsoft.com/office/officeart/2005/8/layout/list1"/>
    <dgm:cxn modelId="{0A232AFD-4C53-654E-AEAD-C042EBBEACDF}" type="presParOf" srcId="{2CAAE133-D338-2345-B614-5CC4EA068EE9}" destId="{3F8E6518-FDBD-2C42-821F-E8C06F78B433}" srcOrd="0" destOrd="0" presId="urn:microsoft.com/office/officeart/2005/8/layout/list1"/>
    <dgm:cxn modelId="{3197BAAB-DB45-4443-854F-B117AA8C2DFB}" type="presParOf" srcId="{2CAAE133-D338-2345-B614-5CC4EA068EE9}" destId="{C1E364BA-5CE4-2648-8BAD-8901AA3205D6}" srcOrd="1" destOrd="0" presId="urn:microsoft.com/office/officeart/2005/8/layout/list1"/>
    <dgm:cxn modelId="{D8D7FED4-FB39-814F-AA0A-1263747BA6F4}" type="presParOf" srcId="{2AA3A406-5A90-7B4C-854E-2897C54C1022}" destId="{617FFEDE-375F-2441-A36A-657C4D01AB12}" srcOrd="1" destOrd="0" presId="urn:microsoft.com/office/officeart/2005/8/layout/list1"/>
    <dgm:cxn modelId="{C8C4787B-A7E4-544C-8C07-C7688BC20517}" type="presParOf" srcId="{2AA3A406-5A90-7B4C-854E-2897C54C1022}" destId="{C2F2189F-61D1-A44A-8CAA-BF42828563D9}" srcOrd="2" destOrd="0" presId="urn:microsoft.com/office/officeart/2005/8/layout/list1"/>
    <dgm:cxn modelId="{C43E6BF0-AE7C-B645-B6F2-449FA67117B0}" type="presParOf" srcId="{2AA3A406-5A90-7B4C-854E-2897C54C1022}" destId="{969CA0C2-869D-7249-886B-F7530A5BAB39}" srcOrd="3" destOrd="0" presId="urn:microsoft.com/office/officeart/2005/8/layout/list1"/>
    <dgm:cxn modelId="{A6F9D3A8-FA4F-EB43-9584-2E7948C4DC9F}" type="presParOf" srcId="{2AA3A406-5A90-7B4C-854E-2897C54C1022}" destId="{6B7ED111-AA93-A64C-A89E-B57204F89818}" srcOrd="4" destOrd="0" presId="urn:microsoft.com/office/officeart/2005/8/layout/list1"/>
    <dgm:cxn modelId="{746139A1-F2D9-5B42-802D-E4757D590D62}" type="presParOf" srcId="{6B7ED111-AA93-A64C-A89E-B57204F89818}" destId="{B69A23FE-8653-8F44-8BA1-3089BE362AD4}" srcOrd="0" destOrd="0" presId="urn:microsoft.com/office/officeart/2005/8/layout/list1"/>
    <dgm:cxn modelId="{CC35FAAC-7E2B-564C-BD1B-C9EAFFF1300E}" type="presParOf" srcId="{6B7ED111-AA93-A64C-A89E-B57204F89818}" destId="{55DF58C2-9AB8-1D40-832E-F722D310344C}" srcOrd="1" destOrd="0" presId="urn:microsoft.com/office/officeart/2005/8/layout/list1"/>
    <dgm:cxn modelId="{9195FB3A-7048-4441-8DF1-BF6A60655F4B}" type="presParOf" srcId="{2AA3A406-5A90-7B4C-854E-2897C54C1022}" destId="{625EF9ED-AA67-6B45-8506-DCAB498BF0E5}" srcOrd="5" destOrd="0" presId="urn:microsoft.com/office/officeart/2005/8/layout/list1"/>
    <dgm:cxn modelId="{04C96C1D-C0A5-0C41-B1B2-9819FDEFD8A3}" type="presParOf" srcId="{2AA3A406-5A90-7B4C-854E-2897C54C1022}" destId="{4A994A03-F6FD-AD42-B6B5-BC4F873A7791}" srcOrd="6" destOrd="0" presId="urn:microsoft.com/office/officeart/2005/8/layout/list1"/>
    <dgm:cxn modelId="{0A161AF1-193A-8C47-8A9A-2743F9CF863B}" type="presParOf" srcId="{2AA3A406-5A90-7B4C-854E-2897C54C1022}" destId="{5513A7AB-D5D9-7141-AC72-F127D2F55E4F}" srcOrd="7" destOrd="0" presId="urn:microsoft.com/office/officeart/2005/8/layout/list1"/>
    <dgm:cxn modelId="{A7819D39-1A79-9040-B624-A109A199BBAA}" type="presParOf" srcId="{2AA3A406-5A90-7B4C-854E-2897C54C1022}" destId="{97832069-474C-894A-A26E-72BFA4C725E1}" srcOrd="8" destOrd="0" presId="urn:microsoft.com/office/officeart/2005/8/layout/list1"/>
    <dgm:cxn modelId="{B2A7808C-1EC8-AB4E-A82A-330F90D6E061}" type="presParOf" srcId="{97832069-474C-894A-A26E-72BFA4C725E1}" destId="{56412D19-D903-2648-9F50-049340E425F6}" srcOrd="0" destOrd="0" presId="urn:microsoft.com/office/officeart/2005/8/layout/list1"/>
    <dgm:cxn modelId="{8E5784E1-A30B-1244-B044-A2A714BB7512}" type="presParOf" srcId="{97832069-474C-894A-A26E-72BFA4C725E1}" destId="{3AE9C7D9-11AF-4A49-88C6-15EBE9F7B9D0}" srcOrd="1" destOrd="0" presId="urn:microsoft.com/office/officeart/2005/8/layout/list1"/>
    <dgm:cxn modelId="{77386954-0F4C-794A-82F8-0252DBA3F352}" type="presParOf" srcId="{2AA3A406-5A90-7B4C-854E-2897C54C1022}" destId="{32175DEB-4402-DF41-9504-7C0F34DFF2AF}" srcOrd="9" destOrd="0" presId="urn:microsoft.com/office/officeart/2005/8/layout/list1"/>
    <dgm:cxn modelId="{B749CEE9-47EC-3C4E-91CC-0DE81DD10BAE}" type="presParOf" srcId="{2AA3A406-5A90-7B4C-854E-2897C54C1022}" destId="{68D9EEC6-D20D-EE48-BCC0-3B2D983FA78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36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1400" b="1" cap="none" spc="50" dirty="0">
              <a:ln w="0"/>
              <a:solidFill>
                <a:schemeClr val="bg2"/>
              </a:solidFill>
              <a:effectLst>
                <a:innerShdw blurRad="63500" dist="50800" dir="13500000">
                  <a:srgbClr val="000000">
                    <a:alpha val="50000"/>
                  </a:srgbClr>
                </a:innerShdw>
              </a:effectLst>
            </a:rPr>
            <a:t>    Physical</a:t>
          </a:r>
          <a:r>
            <a:rPr lang="en-US" sz="1400" b="1" cap="none" spc="50" baseline="0" dirty="0">
              <a:ln w="0"/>
              <a:solidFill>
                <a:schemeClr val="bg2"/>
              </a:solidFill>
              <a:effectLst>
                <a:innerShdw blurRad="63500" dist="50800" dir="13500000">
                  <a:srgbClr val="000000">
                    <a:alpha val="50000"/>
                  </a:srgbClr>
                </a:innerShdw>
              </a:effectLst>
            </a:rPr>
            <a:t>   Health</a:t>
          </a: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14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70" custLinFactNeighborY="-471"/>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9199"/>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8346"/>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X="113262" custLinFactNeighborX="200000" custLinFactNeighborY="1688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3A15D2-AE40-CF4E-B6E0-0155BFBCA2F3}" type="doc">
      <dgm:prSet loTypeId="urn:microsoft.com/office/officeart/2005/8/layout/venn1" loCatId="relationship" qsTypeId="urn:microsoft.com/office/officeart/2005/8/quickstyle/simple1" qsCatId="simple" csTypeId="urn:microsoft.com/office/officeart/2005/8/colors/accent3_2" csCatId="accent3" phldr="1"/>
      <dgm:spPr/>
    </dgm:pt>
    <dgm:pt modelId="{AC56BD80-86C6-7C44-AF61-AFBCA7CF8351}">
      <dgm:prSet phldrT="[Text]" custT="1"/>
      <dgm:spPr/>
      <dgm:t>
        <a:bodyPr/>
        <a:lstStyle/>
        <a:p>
          <a:pPr rtl="0"/>
          <a:r>
            <a:rPr lang="en-US" sz="900" b="1" cap="none" spc="50" dirty="0">
              <a:ln w="0"/>
              <a:solidFill>
                <a:schemeClr val="bg2"/>
              </a:solidFill>
              <a:effectLst>
                <a:innerShdw blurRad="63500" dist="50800" dir="13500000">
                  <a:srgbClr val="000000">
                    <a:alpha val="50000"/>
                  </a:srgbClr>
                </a:innerShdw>
              </a:effectLst>
            </a:rPr>
            <a:t>INDIVIDUAL</a:t>
          </a:r>
        </a:p>
      </dgm:t>
    </dgm:pt>
    <dgm:pt modelId="{95F7AF5C-563A-3D40-90D2-DE1604D66667}" type="parTrans" cxnId="{3896FE1B-7D50-364B-89F5-494A884C27C5}">
      <dgm:prSet/>
      <dgm:spPr/>
      <dgm:t>
        <a:bodyPr/>
        <a:lstStyle/>
        <a:p>
          <a:endParaRPr lang="en-US"/>
        </a:p>
      </dgm:t>
    </dgm:pt>
    <dgm:pt modelId="{95391895-834F-5C4D-B68C-09FFA3477375}" type="sibTrans" cxnId="{3896FE1B-7D50-364B-89F5-494A884C27C5}">
      <dgm:prSet/>
      <dgm:spPr/>
      <dgm:t>
        <a:bodyPr/>
        <a:lstStyle/>
        <a:p>
          <a:endParaRPr lang="en-US"/>
        </a:p>
      </dgm:t>
    </dgm:pt>
    <dgm:pt modelId="{01AD43E8-CB72-AE45-A0AD-76531BBC4535}">
      <dgm:prSet phldrT="[Text]" custT="1"/>
      <dgm:spPr/>
      <dgm:t>
        <a:bodyPr/>
        <a:lstStyle/>
        <a:p>
          <a:pPr rtl="0"/>
          <a:r>
            <a:rPr lang="en-US" sz="500" b="1" cap="none" spc="50" dirty="0">
              <a:ln w="0"/>
              <a:solidFill>
                <a:schemeClr val="bg2"/>
              </a:solidFill>
              <a:effectLst>
                <a:innerShdw blurRad="63500" dist="50800" dir="13500000">
                  <a:srgbClr val="000000">
                    <a:alpha val="50000"/>
                  </a:srgbClr>
                </a:innerShdw>
              </a:effectLst>
            </a:rPr>
            <a:t>Physical</a:t>
          </a:r>
          <a:r>
            <a:rPr lang="en-US" sz="500" b="1" cap="none" spc="50" baseline="0" dirty="0">
              <a:ln w="0"/>
              <a:solidFill>
                <a:schemeClr val="bg2"/>
              </a:solidFill>
              <a:effectLst>
                <a:innerShdw blurRad="63500" dist="50800" dir="13500000">
                  <a:srgbClr val="000000">
                    <a:alpha val="50000"/>
                  </a:srgbClr>
                </a:innerShdw>
              </a:effectLst>
            </a:rPr>
            <a:t> Health</a:t>
          </a:r>
          <a:endParaRPr lang="en-US" sz="1400" b="1" cap="none" spc="50" baseline="0" dirty="0">
            <a:ln w="0"/>
            <a:solidFill>
              <a:schemeClr val="bg2"/>
            </a:solidFill>
            <a:effectLst>
              <a:innerShdw blurRad="63500" dist="50800" dir="13500000">
                <a:srgbClr val="000000">
                  <a:alpha val="50000"/>
                </a:srgbClr>
              </a:innerShdw>
            </a:effectLst>
          </a:endParaRPr>
        </a:p>
      </dgm:t>
    </dgm:pt>
    <dgm:pt modelId="{0829412D-9AB9-7F4F-9944-E2F954C3712F}" type="parTrans" cxnId="{EE047674-5CD1-A044-BA39-F8794DD43DA4}">
      <dgm:prSet/>
      <dgm:spPr/>
      <dgm:t>
        <a:bodyPr/>
        <a:lstStyle/>
        <a:p>
          <a:endParaRPr lang="en-US"/>
        </a:p>
      </dgm:t>
    </dgm:pt>
    <dgm:pt modelId="{90D26EE7-CDCA-A14F-9367-1FDC927B3993}" type="sibTrans" cxnId="{EE047674-5CD1-A044-BA39-F8794DD43DA4}">
      <dgm:prSet/>
      <dgm:spPr/>
      <dgm:t>
        <a:bodyPr/>
        <a:lstStyle/>
        <a:p>
          <a:endParaRPr lang="en-US"/>
        </a:p>
      </dgm:t>
    </dgm:pt>
    <dgm:pt modelId="{B55A5A66-8705-AE4D-828A-605C7A2D5B97}">
      <dgm:prSet phldrT="[Text]" custT="1"/>
      <dgm:spPr/>
      <dgm:t>
        <a:bodyPr/>
        <a:lstStyle/>
        <a:p>
          <a:pPr rtl="0"/>
          <a:r>
            <a:rPr lang="en-US" sz="600" b="1" cap="none" spc="50" dirty="0">
              <a:ln w="0"/>
              <a:solidFill>
                <a:schemeClr val="bg2"/>
              </a:solidFill>
              <a:effectLst>
                <a:innerShdw blurRad="63500" dist="50800" dir="13500000">
                  <a:srgbClr val="000000">
                    <a:alpha val="50000"/>
                  </a:srgbClr>
                </a:innerShdw>
              </a:effectLst>
            </a:rPr>
            <a:t>Mental Health</a:t>
          </a:r>
        </a:p>
      </dgm:t>
    </dgm:pt>
    <dgm:pt modelId="{8B854361-8897-7143-B4A0-F2071CC37E5B}" type="parTrans" cxnId="{C9424DB9-A809-9F41-8F8E-35DE8073F843}">
      <dgm:prSet/>
      <dgm:spPr/>
      <dgm:t>
        <a:bodyPr/>
        <a:lstStyle/>
        <a:p>
          <a:endParaRPr lang="en-US"/>
        </a:p>
      </dgm:t>
    </dgm:pt>
    <dgm:pt modelId="{B01C8FE2-7572-7147-900D-D1C422F4B39D}" type="sibTrans" cxnId="{C9424DB9-A809-9F41-8F8E-35DE8073F843}">
      <dgm:prSet/>
      <dgm:spPr/>
      <dgm:t>
        <a:bodyPr/>
        <a:lstStyle/>
        <a:p>
          <a:endParaRPr lang="en-US"/>
        </a:p>
      </dgm:t>
    </dgm:pt>
    <dgm:pt modelId="{D4566920-6EF8-FB42-A0EF-B17306925E83}" type="pres">
      <dgm:prSet presAssocID="{253A15D2-AE40-CF4E-B6E0-0155BFBCA2F3}" presName="compositeShape" presStyleCnt="0">
        <dgm:presLayoutVars>
          <dgm:chMax val="7"/>
          <dgm:dir/>
          <dgm:resizeHandles val="exact"/>
        </dgm:presLayoutVars>
      </dgm:prSet>
      <dgm:spPr/>
    </dgm:pt>
    <dgm:pt modelId="{9848B1E2-299A-E345-91D5-2A471F4431D0}" type="pres">
      <dgm:prSet presAssocID="{AC56BD80-86C6-7C44-AF61-AFBCA7CF8351}" presName="circ1" presStyleLbl="vennNode1" presStyleIdx="0" presStyleCnt="3" custScaleX="172167" custScaleY="172167" custLinFactNeighborX="-3750" custLinFactNeighborY="67354"/>
      <dgm:spPr/>
    </dgm:pt>
    <dgm:pt modelId="{7C687880-7357-7A44-B701-81D6EBBD9C41}" type="pres">
      <dgm:prSet presAssocID="{AC56BD80-86C6-7C44-AF61-AFBCA7CF8351}" presName="circ1Tx" presStyleLbl="revTx" presStyleIdx="0" presStyleCnt="0">
        <dgm:presLayoutVars>
          <dgm:chMax val="0"/>
          <dgm:chPref val="0"/>
          <dgm:bulletEnabled val="1"/>
        </dgm:presLayoutVars>
      </dgm:prSet>
      <dgm:spPr/>
    </dgm:pt>
    <dgm:pt modelId="{5DB3094F-7FB3-424F-9921-A6637827C131}" type="pres">
      <dgm:prSet presAssocID="{01AD43E8-CB72-AE45-A0AD-76531BBC4535}" presName="circ2" presStyleLbl="vennNode1" presStyleIdx="1" presStyleCnt="3" custScaleX="79238" custScaleY="79238" custLinFactNeighborX="-8406" custLinFactNeighborY="-21658"/>
      <dgm:spPr/>
    </dgm:pt>
    <dgm:pt modelId="{E2F0141C-EF8F-934E-AA3B-CE79944DEF3B}" type="pres">
      <dgm:prSet presAssocID="{01AD43E8-CB72-AE45-A0AD-76531BBC4535}" presName="circ2Tx" presStyleLbl="revTx" presStyleIdx="0" presStyleCnt="0">
        <dgm:presLayoutVars>
          <dgm:chMax val="0"/>
          <dgm:chPref val="0"/>
          <dgm:bulletEnabled val="1"/>
        </dgm:presLayoutVars>
      </dgm:prSet>
      <dgm:spPr/>
    </dgm:pt>
    <dgm:pt modelId="{37CC4927-5544-7549-81BB-AEEEE2D61F07}" type="pres">
      <dgm:prSet presAssocID="{B55A5A66-8705-AE4D-828A-605C7A2D5B97}" presName="circ3" presStyleLbl="vennNode1" presStyleIdx="2" presStyleCnt="3" custScaleX="79331" custScaleY="79331" custLinFactNeighborX="9268" custLinFactNeighborY="-22690"/>
      <dgm:spPr/>
    </dgm:pt>
    <dgm:pt modelId="{94830795-639E-904F-AD18-31D5A56E5187}" type="pres">
      <dgm:prSet presAssocID="{B55A5A66-8705-AE4D-828A-605C7A2D5B97}" presName="circ3Tx" presStyleLbl="revTx" presStyleIdx="0" presStyleCnt="0">
        <dgm:presLayoutVars>
          <dgm:chMax val="0"/>
          <dgm:chPref val="0"/>
          <dgm:bulletEnabled val="1"/>
        </dgm:presLayoutVars>
      </dgm:prSet>
      <dgm:spPr/>
    </dgm:pt>
  </dgm:ptLst>
  <dgm:cxnLst>
    <dgm:cxn modelId="{1A889010-A210-D745-99F2-8E4D86F19B0D}" type="presOf" srcId="{253A15D2-AE40-CF4E-B6E0-0155BFBCA2F3}" destId="{D4566920-6EF8-FB42-A0EF-B17306925E83}" srcOrd="0" destOrd="0" presId="urn:microsoft.com/office/officeart/2005/8/layout/venn1"/>
    <dgm:cxn modelId="{3896FE1B-7D50-364B-89F5-494A884C27C5}" srcId="{253A15D2-AE40-CF4E-B6E0-0155BFBCA2F3}" destId="{AC56BD80-86C6-7C44-AF61-AFBCA7CF8351}" srcOrd="0" destOrd="0" parTransId="{95F7AF5C-563A-3D40-90D2-DE1604D66667}" sibTransId="{95391895-834F-5C4D-B68C-09FFA3477375}"/>
    <dgm:cxn modelId="{1207313F-4B38-2149-956E-8B9217B35843}" type="presOf" srcId="{B55A5A66-8705-AE4D-828A-605C7A2D5B97}" destId="{94830795-639E-904F-AD18-31D5A56E5187}" srcOrd="1" destOrd="0" presId="urn:microsoft.com/office/officeart/2005/8/layout/venn1"/>
    <dgm:cxn modelId="{E2955A5A-CD1E-B242-9AA9-48D16DA92B1A}" type="presOf" srcId="{B55A5A66-8705-AE4D-828A-605C7A2D5B97}" destId="{37CC4927-5544-7549-81BB-AEEEE2D61F07}" srcOrd="0" destOrd="0" presId="urn:microsoft.com/office/officeart/2005/8/layout/venn1"/>
    <dgm:cxn modelId="{27263572-3D2D-8645-B34C-A7358242B6FE}" type="presOf" srcId="{AC56BD80-86C6-7C44-AF61-AFBCA7CF8351}" destId="{9848B1E2-299A-E345-91D5-2A471F4431D0}" srcOrd="0" destOrd="0" presId="urn:microsoft.com/office/officeart/2005/8/layout/venn1"/>
    <dgm:cxn modelId="{EE047674-5CD1-A044-BA39-F8794DD43DA4}" srcId="{253A15D2-AE40-CF4E-B6E0-0155BFBCA2F3}" destId="{01AD43E8-CB72-AE45-A0AD-76531BBC4535}" srcOrd="1" destOrd="0" parTransId="{0829412D-9AB9-7F4F-9944-E2F954C3712F}" sibTransId="{90D26EE7-CDCA-A14F-9367-1FDC927B3993}"/>
    <dgm:cxn modelId="{B2C5E196-2FCC-A942-9CB1-5DC4DCC6BB15}" type="presOf" srcId="{01AD43E8-CB72-AE45-A0AD-76531BBC4535}" destId="{E2F0141C-EF8F-934E-AA3B-CE79944DEF3B}" srcOrd="1" destOrd="0" presId="urn:microsoft.com/office/officeart/2005/8/layout/venn1"/>
    <dgm:cxn modelId="{3AA9F9A1-4338-C24B-9382-B92556948E23}" type="presOf" srcId="{AC56BD80-86C6-7C44-AF61-AFBCA7CF8351}" destId="{7C687880-7357-7A44-B701-81D6EBBD9C41}" srcOrd="1" destOrd="0" presId="urn:microsoft.com/office/officeart/2005/8/layout/venn1"/>
    <dgm:cxn modelId="{C9424DB9-A809-9F41-8F8E-35DE8073F843}" srcId="{253A15D2-AE40-CF4E-B6E0-0155BFBCA2F3}" destId="{B55A5A66-8705-AE4D-828A-605C7A2D5B97}" srcOrd="2" destOrd="0" parTransId="{8B854361-8897-7143-B4A0-F2071CC37E5B}" sibTransId="{B01C8FE2-7572-7147-900D-D1C422F4B39D}"/>
    <dgm:cxn modelId="{1172AEF9-896C-9E42-961B-85BAFB9A1FB0}" type="presOf" srcId="{01AD43E8-CB72-AE45-A0AD-76531BBC4535}" destId="{5DB3094F-7FB3-424F-9921-A6637827C131}" srcOrd="0" destOrd="0" presId="urn:microsoft.com/office/officeart/2005/8/layout/venn1"/>
    <dgm:cxn modelId="{62DC30BC-6C1A-2645-935C-87E92745E02A}" type="presParOf" srcId="{D4566920-6EF8-FB42-A0EF-B17306925E83}" destId="{9848B1E2-299A-E345-91D5-2A471F4431D0}" srcOrd="0" destOrd="0" presId="urn:microsoft.com/office/officeart/2005/8/layout/venn1"/>
    <dgm:cxn modelId="{3DFE81F1-501F-2849-98E6-1BF07CAE8AC4}" type="presParOf" srcId="{D4566920-6EF8-FB42-A0EF-B17306925E83}" destId="{7C687880-7357-7A44-B701-81D6EBBD9C41}" srcOrd="1" destOrd="0" presId="urn:microsoft.com/office/officeart/2005/8/layout/venn1"/>
    <dgm:cxn modelId="{73639C65-89D9-7A40-96B3-DAF8F1FBDAFA}" type="presParOf" srcId="{D4566920-6EF8-FB42-A0EF-B17306925E83}" destId="{5DB3094F-7FB3-424F-9921-A6637827C131}" srcOrd="2" destOrd="0" presId="urn:microsoft.com/office/officeart/2005/8/layout/venn1"/>
    <dgm:cxn modelId="{CA194B2E-92B1-804F-BE1C-B36892A13884}" type="presParOf" srcId="{D4566920-6EF8-FB42-A0EF-B17306925E83}" destId="{E2F0141C-EF8F-934E-AA3B-CE79944DEF3B}" srcOrd="3" destOrd="0" presId="urn:microsoft.com/office/officeart/2005/8/layout/venn1"/>
    <dgm:cxn modelId="{204288E7-9D45-BD44-A989-2B18943DB4C7}" type="presParOf" srcId="{D4566920-6EF8-FB42-A0EF-B17306925E83}" destId="{37CC4927-5544-7549-81BB-AEEEE2D61F07}" srcOrd="4" destOrd="0" presId="urn:microsoft.com/office/officeart/2005/8/layout/venn1"/>
    <dgm:cxn modelId="{06AD97D7-F069-1C41-8E8B-740B5BBC4E79}" type="presParOf" srcId="{D4566920-6EF8-FB42-A0EF-B17306925E83}" destId="{94830795-639E-904F-AD18-31D5A56E518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A14E3-A646-8C4B-8B56-0C63DD6E0D20}">
      <dsp:nvSpPr>
        <dsp:cNvPr id="0" name=""/>
        <dsp:cNvSpPr/>
      </dsp:nvSpPr>
      <dsp:spPr>
        <a:xfrm rot="16200000">
          <a:off x="-934635" y="938245"/>
          <a:ext cx="3302699" cy="1426208"/>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i="0" kern="1200" dirty="0"/>
            <a:t>Excessive Alcohol Use</a:t>
          </a:r>
          <a:endParaRPr lang="en-US" sz="1800" b="1" kern="1200" dirty="0"/>
        </a:p>
      </dsp:txBody>
      <dsp:txXfrm rot="5400000">
        <a:off x="3610" y="660540"/>
        <a:ext cx="1426208" cy="1981619"/>
      </dsp:txXfrm>
    </dsp:sp>
    <dsp:sp modelId="{44CB5C9A-C11B-3B40-9210-6AE5C2EFA8B0}">
      <dsp:nvSpPr>
        <dsp:cNvPr id="0" name=""/>
        <dsp:cNvSpPr/>
      </dsp:nvSpPr>
      <dsp:spPr>
        <a:xfrm rot="16200000">
          <a:off x="598538" y="938245"/>
          <a:ext cx="3302699" cy="1426208"/>
        </a:xfrm>
        <a:prstGeom prst="flowChartManualOperation">
          <a:avLst/>
        </a:prstGeom>
        <a:solidFill>
          <a:schemeClr val="accent3">
            <a:hueOff val="-1662253"/>
            <a:satOff val="11633"/>
            <a:lumOff val="-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i="0" kern="1200" dirty="0"/>
            <a:t>Poor Nutrition</a:t>
          </a:r>
          <a:endParaRPr lang="en-US" sz="1800" b="1" kern="1200" dirty="0"/>
        </a:p>
      </dsp:txBody>
      <dsp:txXfrm rot="5400000">
        <a:off x="1536783" y="660540"/>
        <a:ext cx="1426208" cy="1981619"/>
      </dsp:txXfrm>
    </dsp:sp>
    <dsp:sp modelId="{C05EBA2D-82AA-404B-A9EE-5F01CC0C469F}">
      <dsp:nvSpPr>
        <dsp:cNvPr id="0" name=""/>
        <dsp:cNvSpPr/>
      </dsp:nvSpPr>
      <dsp:spPr>
        <a:xfrm rot="16200000">
          <a:off x="2131712" y="938245"/>
          <a:ext cx="3302699" cy="1426208"/>
        </a:xfrm>
        <a:prstGeom prst="flowChartManualOperation">
          <a:avLst/>
        </a:prstGeom>
        <a:solidFill>
          <a:schemeClr val="accent3">
            <a:hueOff val="-3324507"/>
            <a:satOff val="23267"/>
            <a:lumOff val="-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i="0" kern="1200" dirty="0"/>
            <a:t>Lack of Physical Activity</a:t>
          </a:r>
          <a:endParaRPr lang="en-US" sz="1800" b="1" kern="1200" dirty="0"/>
        </a:p>
      </dsp:txBody>
      <dsp:txXfrm rot="5400000">
        <a:off x="3069957" y="660540"/>
        <a:ext cx="1426208" cy="1981619"/>
      </dsp:txXfrm>
    </dsp:sp>
    <dsp:sp modelId="{B8831C27-066E-A54A-8778-ACAD247E7F2B}">
      <dsp:nvSpPr>
        <dsp:cNvPr id="0" name=""/>
        <dsp:cNvSpPr/>
      </dsp:nvSpPr>
      <dsp:spPr>
        <a:xfrm rot="16200000">
          <a:off x="3664887" y="938245"/>
          <a:ext cx="3302699" cy="1426208"/>
        </a:xfrm>
        <a:prstGeom prst="flowChartManualOperation">
          <a:avLst/>
        </a:prstGeom>
        <a:solidFill>
          <a:schemeClr val="accent3">
            <a:hueOff val="-4986760"/>
            <a:satOff val="34900"/>
            <a:lumOff val="-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i="0" kern="1200" dirty="0"/>
            <a:t>Tobacco Use</a:t>
          </a:r>
          <a:endParaRPr lang="en-US" sz="1800" b="1" kern="1200" dirty="0"/>
        </a:p>
      </dsp:txBody>
      <dsp:txXfrm rot="5400000">
        <a:off x="4603132" y="660540"/>
        <a:ext cx="1426208" cy="1981619"/>
      </dsp:txXfrm>
    </dsp:sp>
    <dsp:sp modelId="{D87DB19B-D479-9445-A5A1-25A67105ED4C}">
      <dsp:nvSpPr>
        <dsp:cNvPr id="0" name=""/>
        <dsp:cNvSpPr/>
      </dsp:nvSpPr>
      <dsp:spPr>
        <a:xfrm rot="16200000">
          <a:off x="5198061" y="938245"/>
          <a:ext cx="3302699" cy="1426208"/>
        </a:xfrm>
        <a:prstGeom prst="flowChartManualOperation">
          <a:avLst/>
        </a:prstGeom>
        <a:solidFill>
          <a:schemeClr val="accent3">
            <a:hueOff val="-6649013"/>
            <a:satOff val="46534"/>
            <a:lumOff val="-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i="0" kern="1200" dirty="0"/>
            <a:t>Psycho-</a:t>
          </a:r>
        </a:p>
        <a:p>
          <a:pPr marL="0" lvl="0" indent="0" algn="ctr" defTabSz="800100">
            <a:lnSpc>
              <a:spcPct val="90000"/>
            </a:lnSpc>
            <a:spcBef>
              <a:spcPct val="0"/>
            </a:spcBef>
            <a:spcAft>
              <a:spcPct val="35000"/>
            </a:spcAft>
            <a:buNone/>
          </a:pPr>
          <a:r>
            <a:rPr lang="en-US" sz="1800" b="1" i="0" kern="1200" dirty="0"/>
            <a:t>Logical</a:t>
          </a:r>
        </a:p>
        <a:p>
          <a:pPr marL="0" lvl="0" indent="0" algn="ctr" defTabSz="800100">
            <a:lnSpc>
              <a:spcPct val="90000"/>
            </a:lnSpc>
            <a:spcBef>
              <a:spcPct val="0"/>
            </a:spcBef>
            <a:spcAft>
              <a:spcPct val="35000"/>
            </a:spcAft>
            <a:buNone/>
          </a:pPr>
          <a:r>
            <a:rPr lang="en-US" sz="1800" b="1" i="0" kern="1200" dirty="0"/>
            <a:t>Stress</a:t>
          </a:r>
          <a:endParaRPr lang="en-US" sz="1800" b="1" kern="1200" dirty="0"/>
        </a:p>
      </dsp:txBody>
      <dsp:txXfrm rot="5400000">
        <a:off x="6136306" y="660540"/>
        <a:ext cx="1426208" cy="1981619"/>
      </dsp:txXfrm>
    </dsp:sp>
    <dsp:sp modelId="{CD747943-5814-BE49-A5C7-012F189BE3D5}">
      <dsp:nvSpPr>
        <dsp:cNvPr id="0" name=""/>
        <dsp:cNvSpPr/>
      </dsp:nvSpPr>
      <dsp:spPr>
        <a:xfrm rot="16200000">
          <a:off x="6731235" y="938245"/>
          <a:ext cx="3302699" cy="1426208"/>
        </a:xfrm>
        <a:prstGeom prst="flowChartManualOperation">
          <a:avLst/>
        </a:prstGeom>
        <a:solidFill>
          <a:schemeClr val="accent3">
            <a:hueOff val="-8311266"/>
            <a:satOff val="58167"/>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i="0" kern="1200" dirty="0"/>
            <a:t>Family Stress</a:t>
          </a:r>
          <a:endParaRPr lang="en-US" sz="1800" b="1" kern="1200" dirty="0"/>
        </a:p>
      </dsp:txBody>
      <dsp:txXfrm rot="5400000">
        <a:off x="7669480" y="660540"/>
        <a:ext cx="1426208" cy="19816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ACF00-11B4-584F-A246-552076C6C1E8}">
      <dsp:nvSpPr>
        <dsp:cNvPr id="0" name=""/>
        <dsp:cNvSpPr/>
      </dsp:nvSpPr>
      <dsp:spPr>
        <a:xfrm>
          <a:off x="16115" y="-418503"/>
          <a:ext cx="3868622" cy="38752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066800" rtl="0">
            <a:lnSpc>
              <a:spcPct val="90000"/>
            </a:lnSpc>
            <a:spcBef>
              <a:spcPct val="0"/>
            </a:spcBef>
            <a:spcAft>
              <a:spcPct val="35000"/>
            </a:spcAft>
            <a:buNone/>
          </a:pPr>
          <a:endParaRPr lang="en-US" sz="2400" b="1" kern="1200" cap="none" spc="0" dirty="0">
            <a:ln/>
            <a:solidFill>
              <a:schemeClr val="accent3"/>
            </a:solidFill>
            <a:effectLst/>
          </a:endParaRPr>
        </a:p>
        <a:p>
          <a:pPr marL="0" lvl="0" indent="0" algn="ctr" defTabSz="1066800" rtl="0">
            <a:lnSpc>
              <a:spcPct val="90000"/>
            </a:lnSpc>
            <a:spcBef>
              <a:spcPct val="0"/>
            </a:spcBef>
            <a:spcAft>
              <a:spcPct val="35000"/>
            </a:spcAft>
            <a:buNone/>
          </a:pPr>
          <a:endParaRPr lang="en-US" sz="2400" b="1" kern="1200" cap="none" spc="0" dirty="0">
            <a:ln/>
            <a:solidFill>
              <a:schemeClr val="accent3"/>
            </a:solidFill>
            <a:effectLst/>
          </a:endParaRPr>
        </a:p>
        <a:p>
          <a:pPr marL="0" lvl="0" indent="0" algn="ctr" defTabSz="1066800" rtl="0">
            <a:lnSpc>
              <a:spcPct val="90000"/>
            </a:lnSpc>
            <a:spcBef>
              <a:spcPct val="0"/>
            </a:spcBef>
            <a:spcAft>
              <a:spcPct val="35000"/>
            </a:spcAft>
            <a:buNone/>
          </a:pPr>
          <a:endParaRPr lang="en-US" sz="2400" b="1" kern="1200" cap="none" spc="0" dirty="0">
            <a:ln/>
            <a:solidFill>
              <a:schemeClr val="accent3"/>
            </a:solidFill>
            <a:effectLst/>
          </a:endParaRPr>
        </a:p>
        <a:p>
          <a:pPr marL="0" lvl="0" indent="0" algn="ctr" defTabSz="1066800" rtl="0">
            <a:lnSpc>
              <a:spcPct val="90000"/>
            </a:lnSpc>
            <a:spcBef>
              <a:spcPct val="0"/>
            </a:spcBef>
            <a:spcAft>
              <a:spcPct val="35000"/>
            </a:spcAft>
            <a:buNone/>
          </a:pPr>
          <a:endParaRPr lang="en-US" sz="2400" b="1" kern="1200" cap="none" spc="0" dirty="0">
            <a:ln/>
            <a:solidFill>
              <a:schemeClr val="accent3"/>
            </a:solidFill>
            <a:effectLst/>
          </a:endParaRPr>
        </a:p>
        <a:p>
          <a:pPr marL="0" lvl="0" indent="0" algn="ctr" defTabSz="1066800" rtl="0">
            <a:lnSpc>
              <a:spcPct val="90000"/>
            </a:lnSpc>
            <a:spcBef>
              <a:spcPct val="0"/>
            </a:spcBef>
            <a:spcAft>
              <a:spcPct val="35000"/>
            </a:spcAft>
            <a:buNone/>
          </a:pPr>
          <a:r>
            <a:rPr lang="en-US" sz="2400" b="1" kern="1200" cap="none" spc="0" dirty="0">
              <a:ln/>
              <a:solidFill>
                <a:schemeClr val="accent3"/>
              </a:solidFill>
              <a:effectLst/>
            </a:rPr>
            <a:t>Healthcare World</a:t>
          </a:r>
        </a:p>
      </dsp:txBody>
      <dsp:txXfrm>
        <a:off x="462494" y="103169"/>
        <a:ext cx="2975863" cy="1229656"/>
      </dsp:txXfrm>
    </dsp:sp>
    <dsp:sp modelId="{687BF28A-9E7C-E648-86E9-0DF44A60BE48}">
      <dsp:nvSpPr>
        <dsp:cNvPr id="0" name=""/>
        <dsp:cNvSpPr/>
      </dsp:nvSpPr>
      <dsp:spPr>
        <a:xfrm>
          <a:off x="1688561" y="1025003"/>
          <a:ext cx="2011680" cy="20116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r>
            <a:rPr lang="en-US" sz="1500" kern="1200" dirty="0"/>
            <a:t>             Financial</a:t>
          </a:r>
        </a:p>
      </dsp:txBody>
      <dsp:txXfrm>
        <a:off x="2771773" y="1257120"/>
        <a:ext cx="773723" cy="1547446"/>
      </dsp:txXfrm>
    </dsp:sp>
    <dsp:sp modelId="{2967C7EB-EEE8-DE44-8CC4-9D4DEC700D9A}">
      <dsp:nvSpPr>
        <dsp:cNvPr id="0" name=""/>
        <dsp:cNvSpPr/>
      </dsp:nvSpPr>
      <dsp:spPr>
        <a:xfrm>
          <a:off x="954302" y="0"/>
          <a:ext cx="2011680" cy="20116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577850" rtl="0">
            <a:lnSpc>
              <a:spcPct val="90000"/>
            </a:lnSpc>
            <a:spcBef>
              <a:spcPct val="0"/>
            </a:spcBef>
            <a:spcAft>
              <a:spcPct val="35000"/>
            </a:spcAft>
            <a:buNone/>
          </a:pPr>
          <a:r>
            <a:rPr lang="en-US" sz="1300" kern="1200" dirty="0"/>
            <a:t>  </a:t>
          </a:r>
          <a:r>
            <a:rPr lang="en-US" sz="1300" b="0" kern="1200" cap="none" spc="0" dirty="0">
              <a:ln w="0"/>
              <a:solidFill>
                <a:schemeClr val="tx1"/>
              </a:solidFill>
              <a:effectLst>
                <a:outerShdw blurRad="38100" dist="19050" dir="2700000" algn="tl" rotWithShape="0">
                  <a:schemeClr val="dk1">
                    <a:alpha val="40000"/>
                  </a:schemeClr>
                </a:outerShdw>
              </a:effectLst>
            </a:rPr>
            <a:t>Clinical</a:t>
          </a:r>
          <a:endParaRPr lang="en-US" sz="1300" kern="1200" dirty="0"/>
        </a:p>
      </dsp:txBody>
      <dsp:txXfrm>
        <a:off x="1186419" y="1102555"/>
        <a:ext cx="1547446" cy="638321"/>
      </dsp:txXfrm>
    </dsp:sp>
    <dsp:sp modelId="{66D2F37E-E2F8-5F43-BA77-04181698C0BD}">
      <dsp:nvSpPr>
        <dsp:cNvPr id="0" name=""/>
        <dsp:cNvSpPr/>
      </dsp:nvSpPr>
      <dsp:spPr>
        <a:xfrm>
          <a:off x="288079" y="1005570"/>
          <a:ext cx="2011680" cy="20116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444500" rtl="0">
            <a:lnSpc>
              <a:spcPct val="90000"/>
            </a:lnSpc>
            <a:spcBef>
              <a:spcPct val="0"/>
            </a:spcBef>
            <a:spcAft>
              <a:spcPct val="35000"/>
            </a:spcAft>
            <a:buNone/>
          </a:pPr>
          <a:endParaRPr lang="en-US" sz="1000" kern="1200" dirty="0"/>
        </a:p>
        <a:p>
          <a:pPr marL="0" lvl="0" indent="0" algn="ctr" defTabSz="444500" rtl="0">
            <a:lnSpc>
              <a:spcPct val="90000"/>
            </a:lnSpc>
            <a:spcBef>
              <a:spcPct val="0"/>
            </a:spcBef>
            <a:spcAft>
              <a:spcPct val="35000"/>
            </a:spcAft>
            <a:buNone/>
          </a:pPr>
          <a:endParaRPr lang="en-US" sz="1000" kern="1200" dirty="0"/>
        </a:p>
        <a:p>
          <a:pPr marL="0" lvl="0" indent="0" algn="ctr" defTabSz="444500" rtl="0">
            <a:lnSpc>
              <a:spcPct val="90000"/>
            </a:lnSpc>
            <a:spcBef>
              <a:spcPct val="0"/>
            </a:spcBef>
            <a:spcAft>
              <a:spcPct val="35000"/>
            </a:spcAft>
            <a:buNone/>
          </a:pPr>
          <a:endParaRPr lang="en-US" sz="1000" kern="1200" dirty="0"/>
        </a:p>
        <a:p>
          <a:pPr marL="0" lvl="0" indent="0" algn="ctr" defTabSz="444500" rtl="0">
            <a:lnSpc>
              <a:spcPct val="90000"/>
            </a:lnSpc>
            <a:spcBef>
              <a:spcPct val="0"/>
            </a:spcBef>
            <a:spcAft>
              <a:spcPct val="35000"/>
            </a:spcAft>
            <a:buNone/>
          </a:pPr>
          <a:endParaRPr lang="en-US" sz="1000" kern="1200" dirty="0"/>
        </a:p>
        <a:p>
          <a:pPr marL="0" lvl="0" indent="0" algn="ctr" defTabSz="444500" rtl="0">
            <a:lnSpc>
              <a:spcPct val="90000"/>
            </a:lnSpc>
            <a:spcBef>
              <a:spcPct val="0"/>
            </a:spcBef>
            <a:spcAft>
              <a:spcPct val="35000"/>
            </a:spcAft>
            <a:buNone/>
          </a:pPr>
          <a:r>
            <a:rPr lang="en-US" sz="1050" kern="1200" dirty="0"/>
            <a:t>Operational</a:t>
          </a:r>
        </a:p>
      </dsp:txBody>
      <dsp:txXfrm>
        <a:off x="442823" y="1237687"/>
        <a:ext cx="773723" cy="15474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ACF00-11B4-584F-A246-552076C6C1E8}">
      <dsp:nvSpPr>
        <dsp:cNvPr id="0" name=""/>
        <dsp:cNvSpPr/>
      </dsp:nvSpPr>
      <dsp:spPr>
        <a:xfrm>
          <a:off x="428451" y="-292579"/>
          <a:ext cx="2704585" cy="2709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066800" rtl="0">
            <a:lnSpc>
              <a:spcPct val="90000"/>
            </a:lnSpc>
            <a:spcBef>
              <a:spcPct val="0"/>
            </a:spcBef>
            <a:spcAft>
              <a:spcPct val="35000"/>
            </a:spcAft>
            <a:buNone/>
          </a:pPr>
          <a:endParaRPr lang="en-US" sz="2400" b="1" kern="1200" cap="none" spc="0" dirty="0">
            <a:ln/>
            <a:solidFill>
              <a:schemeClr val="accent3"/>
            </a:solidFill>
            <a:effectLst/>
          </a:endParaRPr>
        </a:p>
        <a:p>
          <a:pPr marL="0" lvl="0" indent="0" algn="ctr" defTabSz="1066800" rtl="0">
            <a:lnSpc>
              <a:spcPct val="90000"/>
            </a:lnSpc>
            <a:spcBef>
              <a:spcPct val="0"/>
            </a:spcBef>
            <a:spcAft>
              <a:spcPct val="35000"/>
            </a:spcAft>
            <a:buNone/>
          </a:pPr>
          <a:endParaRPr lang="en-US" sz="2400" b="1" kern="1200" cap="none" spc="0" dirty="0">
            <a:ln/>
            <a:solidFill>
              <a:schemeClr val="accent3"/>
            </a:solidFill>
            <a:effectLst/>
          </a:endParaRPr>
        </a:p>
        <a:p>
          <a:pPr marL="0" lvl="0" indent="0" algn="ctr" defTabSz="1066800" rtl="0">
            <a:lnSpc>
              <a:spcPct val="90000"/>
            </a:lnSpc>
            <a:spcBef>
              <a:spcPct val="0"/>
            </a:spcBef>
            <a:spcAft>
              <a:spcPct val="35000"/>
            </a:spcAft>
            <a:buNone/>
          </a:pPr>
          <a:endParaRPr lang="en-US" sz="2400" b="1" kern="1200" cap="none" spc="0" dirty="0">
            <a:ln/>
            <a:solidFill>
              <a:schemeClr val="accent3"/>
            </a:solidFill>
            <a:effectLst/>
          </a:endParaRPr>
        </a:p>
        <a:p>
          <a:pPr marL="0" lvl="0" indent="0" algn="ctr" defTabSz="1066800" rtl="0">
            <a:lnSpc>
              <a:spcPct val="90000"/>
            </a:lnSpc>
            <a:spcBef>
              <a:spcPct val="0"/>
            </a:spcBef>
            <a:spcAft>
              <a:spcPct val="35000"/>
            </a:spcAft>
            <a:buNone/>
          </a:pPr>
          <a:endParaRPr lang="en-US" sz="2400" b="1" kern="1200" cap="none" spc="0" dirty="0">
            <a:ln/>
            <a:solidFill>
              <a:schemeClr val="accent3"/>
            </a:solidFill>
            <a:effectLst/>
          </a:endParaRPr>
        </a:p>
        <a:p>
          <a:pPr marL="0" lvl="0" indent="0" algn="ctr" defTabSz="1066800" rtl="0">
            <a:lnSpc>
              <a:spcPct val="90000"/>
            </a:lnSpc>
            <a:spcBef>
              <a:spcPct val="0"/>
            </a:spcBef>
            <a:spcAft>
              <a:spcPct val="35000"/>
            </a:spcAft>
            <a:buNone/>
          </a:pPr>
          <a:r>
            <a:rPr lang="en-US" sz="2400" b="1" kern="1200" cap="none" spc="0" dirty="0">
              <a:ln/>
              <a:solidFill>
                <a:schemeClr val="accent3"/>
              </a:solidFill>
              <a:effectLst/>
            </a:rPr>
            <a:t>Healthcare World</a:t>
          </a:r>
        </a:p>
      </dsp:txBody>
      <dsp:txXfrm>
        <a:off x="740518" y="72126"/>
        <a:ext cx="2080450" cy="859662"/>
      </dsp:txXfrm>
    </dsp:sp>
    <dsp:sp modelId="{687BF28A-9E7C-E648-86E9-0DF44A60BE48}">
      <dsp:nvSpPr>
        <dsp:cNvPr id="0" name=""/>
        <dsp:cNvSpPr/>
      </dsp:nvSpPr>
      <dsp:spPr>
        <a:xfrm>
          <a:off x="1597671" y="716588"/>
          <a:ext cx="1406382" cy="140638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r>
            <a:rPr lang="en-US" sz="1000" kern="1200" dirty="0"/>
            <a:t>             Financial</a:t>
          </a:r>
        </a:p>
      </dsp:txBody>
      <dsp:txXfrm>
        <a:off x="2354954" y="878863"/>
        <a:ext cx="540916" cy="1081832"/>
      </dsp:txXfrm>
    </dsp:sp>
    <dsp:sp modelId="{2967C7EB-EEE8-DE44-8CC4-9D4DEC700D9A}">
      <dsp:nvSpPr>
        <dsp:cNvPr id="0" name=""/>
        <dsp:cNvSpPr/>
      </dsp:nvSpPr>
      <dsp:spPr>
        <a:xfrm>
          <a:off x="1084345" y="0"/>
          <a:ext cx="1406382" cy="140638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577850" rtl="0">
            <a:lnSpc>
              <a:spcPct val="90000"/>
            </a:lnSpc>
            <a:spcBef>
              <a:spcPct val="0"/>
            </a:spcBef>
            <a:spcAft>
              <a:spcPct val="35000"/>
            </a:spcAft>
            <a:buNone/>
          </a:pPr>
          <a:r>
            <a:rPr lang="en-US" sz="1300" kern="1200" dirty="0"/>
            <a:t>  </a:t>
          </a:r>
          <a:r>
            <a:rPr lang="en-US" sz="1300" b="0" kern="1200" cap="none" spc="0" dirty="0">
              <a:ln w="0"/>
              <a:solidFill>
                <a:schemeClr val="tx1"/>
              </a:solidFill>
              <a:effectLst>
                <a:outerShdw blurRad="38100" dist="19050" dir="2700000" algn="tl" rotWithShape="0">
                  <a:schemeClr val="dk1">
                    <a:alpha val="40000"/>
                  </a:schemeClr>
                </a:outerShdw>
              </a:effectLst>
            </a:rPr>
            <a:t>Clinical</a:t>
          </a:r>
          <a:endParaRPr lang="en-US" sz="1300" kern="1200" dirty="0"/>
        </a:p>
      </dsp:txBody>
      <dsp:txXfrm>
        <a:off x="1246620" y="770805"/>
        <a:ext cx="1081832" cy="446255"/>
      </dsp:txXfrm>
    </dsp:sp>
    <dsp:sp modelId="{66D2F37E-E2F8-5F43-BA77-04181698C0BD}">
      <dsp:nvSpPr>
        <dsp:cNvPr id="0" name=""/>
        <dsp:cNvSpPr/>
      </dsp:nvSpPr>
      <dsp:spPr>
        <a:xfrm>
          <a:off x="618583" y="703002"/>
          <a:ext cx="1406382" cy="140638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444500" rtl="0">
            <a:lnSpc>
              <a:spcPct val="90000"/>
            </a:lnSpc>
            <a:spcBef>
              <a:spcPct val="0"/>
            </a:spcBef>
            <a:spcAft>
              <a:spcPct val="35000"/>
            </a:spcAft>
            <a:buNone/>
          </a:pPr>
          <a:endParaRPr lang="en-US" sz="1000" kern="1200" dirty="0"/>
        </a:p>
        <a:p>
          <a:pPr marL="0" lvl="0" indent="0" algn="ctr" defTabSz="444500" rtl="0">
            <a:lnSpc>
              <a:spcPct val="90000"/>
            </a:lnSpc>
            <a:spcBef>
              <a:spcPct val="0"/>
            </a:spcBef>
            <a:spcAft>
              <a:spcPct val="35000"/>
            </a:spcAft>
            <a:buNone/>
          </a:pPr>
          <a:endParaRPr lang="en-US" sz="1000" kern="1200" dirty="0"/>
        </a:p>
        <a:p>
          <a:pPr marL="0" lvl="0" indent="0" algn="ctr" defTabSz="444500" rtl="0">
            <a:lnSpc>
              <a:spcPct val="90000"/>
            </a:lnSpc>
            <a:spcBef>
              <a:spcPct val="0"/>
            </a:spcBef>
            <a:spcAft>
              <a:spcPct val="35000"/>
            </a:spcAft>
            <a:buNone/>
          </a:pPr>
          <a:endParaRPr lang="en-US" sz="1000" kern="1200" dirty="0"/>
        </a:p>
        <a:p>
          <a:pPr marL="0" lvl="0" indent="0" algn="ctr" defTabSz="444500" rtl="0">
            <a:lnSpc>
              <a:spcPct val="90000"/>
            </a:lnSpc>
            <a:spcBef>
              <a:spcPct val="0"/>
            </a:spcBef>
            <a:spcAft>
              <a:spcPct val="35000"/>
            </a:spcAft>
            <a:buNone/>
          </a:pPr>
          <a:endParaRPr lang="en-US" sz="1000" kern="1200" dirty="0"/>
        </a:p>
        <a:p>
          <a:pPr marL="0" lvl="0" indent="0" algn="ctr" defTabSz="444500" rtl="0">
            <a:lnSpc>
              <a:spcPct val="90000"/>
            </a:lnSpc>
            <a:spcBef>
              <a:spcPct val="0"/>
            </a:spcBef>
            <a:spcAft>
              <a:spcPct val="35000"/>
            </a:spcAft>
            <a:buNone/>
          </a:pPr>
          <a:r>
            <a:rPr lang="en-US" sz="1050" kern="1200" dirty="0"/>
            <a:t>Operational</a:t>
          </a:r>
        </a:p>
      </dsp:txBody>
      <dsp:txXfrm>
        <a:off x="726766" y="865277"/>
        <a:ext cx="540916" cy="10818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0" y="-1"/>
          <a:ext cx="860175" cy="86017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11150" rtl="0">
            <a:lnSpc>
              <a:spcPct val="90000"/>
            </a:lnSpc>
            <a:spcBef>
              <a:spcPct val="0"/>
            </a:spcBef>
            <a:spcAft>
              <a:spcPct val="35000"/>
            </a:spcAft>
            <a:buNone/>
          </a:pPr>
          <a:r>
            <a:rPr lang="en-US" sz="700" b="1" kern="1200" cap="none" spc="50" dirty="0">
              <a:ln w="0"/>
              <a:solidFill>
                <a:schemeClr val="bg2"/>
              </a:solidFill>
              <a:effectLst>
                <a:innerShdw blurRad="63500" dist="50800" dir="13500000">
                  <a:srgbClr val="000000">
                    <a:alpha val="50000"/>
                  </a:srgbClr>
                </a:innerShdw>
              </a:effectLst>
            </a:rPr>
            <a:t>INDIVIDUAL</a:t>
          </a:r>
        </a:p>
      </dsp:txBody>
      <dsp:txXfrm>
        <a:off x="114689" y="150529"/>
        <a:ext cx="630795" cy="387079"/>
      </dsp:txXfrm>
    </dsp:sp>
    <dsp:sp modelId="{5DB3094F-7FB3-424F-9921-A6637827C131}">
      <dsp:nvSpPr>
        <dsp:cNvPr id="0" name=""/>
        <dsp:cNvSpPr/>
      </dsp:nvSpPr>
      <dsp:spPr>
        <a:xfrm>
          <a:off x="370424" y="396023"/>
          <a:ext cx="395886" cy="39588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 rtl="0">
            <a:lnSpc>
              <a:spcPct val="90000"/>
            </a:lnSpc>
            <a:spcBef>
              <a:spcPct val="0"/>
            </a:spcBef>
            <a:spcAft>
              <a:spcPct val="35000"/>
            </a:spcAft>
            <a:buNone/>
          </a:pPr>
          <a:r>
            <a:rPr lang="en-US" sz="400" b="1" kern="1200" cap="none" spc="50" dirty="0">
              <a:ln w="0"/>
              <a:solidFill>
                <a:schemeClr val="bg2"/>
              </a:solidFill>
              <a:effectLst>
                <a:innerShdw blurRad="63500" dist="50800" dir="13500000">
                  <a:srgbClr val="000000">
                    <a:alpha val="50000"/>
                  </a:srgbClr>
                </a:innerShdw>
              </a:effectLst>
            </a:rPr>
            <a:t>Physical</a:t>
          </a:r>
          <a:r>
            <a:rPr lang="en-US" sz="400" b="1" kern="1200" cap="none" spc="50" baseline="0" dirty="0">
              <a:ln w="0"/>
              <a:solidFill>
                <a:schemeClr val="bg2"/>
              </a:solidFill>
              <a:effectLst>
                <a:innerShdw blurRad="63500" dist="50800" dir="13500000">
                  <a:srgbClr val="000000">
                    <a:alpha val="50000"/>
                  </a:srgbClr>
                </a:innerShdw>
              </a:effectLst>
            </a:rPr>
            <a:t> Health</a:t>
          </a:r>
          <a:endParaRPr lang="en-US" sz="1200" b="1" kern="1200" cap="none" spc="50" baseline="0" dirty="0">
            <a:ln w="0"/>
            <a:solidFill>
              <a:schemeClr val="bg2"/>
            </a:solidFill>
            <a:effectLst>
              <a:innerShdw blurRad="63500" dist="50800" dir="13500000">
                <a:srgbClr val="000000">
                  <a:alpha val="50000"/>
                </a:srgbClr>
              </a:innerShdw>
            </a:effectLst>
          </a:endParaRPr>
        </a:p>
      </dsp:txBody>
      <dsp:txXfrm>
        <a:off x="491499" y="498293"/>
        <a:ext cx="237531" cy="217737"/>
      </dsp:txXfrm>
    </dsp:sp>
    <dsp:sp modelId="{37CC4927-5544-7549-81BB-AEEEE2D61F07}">
      <dsp:nvSpPr>
        <dsp:cNvPr id="0" name=""/>
        <dsp:cNvSpPr/>
      </dsp:nvSpPr>
      <dsp:spPr>
        <a:xfrm>
          <a:off x="97937" y="390634"/>
          <a:ext cx="396351" cy="39635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 rtl="0">
            <a:lnSpc>
              <a:spcPct val="90000"/>
            </a:lnSpc>
            <a:spcBef>
              <a:spcPct val="0"/>
            </a:spcBef>
            <a:spcAft>
              <a:spcPct val="35000"/>
            </a:spcAft>
            <a:buNone/>
          </a:pPr>
          <a:r>
            <a:rPr lang="en-US" sz="400" b="1" kern="1200" cap="none" spc="50" dirty="0">
              <a:ln w="0"/>
              <a:solidFill>
                <a:schemeClr val="bg2"/>
              </a:solidFill>
              <a:effectLst>
                <a:innerShdw blurRad="63500" dist="50800" dir="13500000">
                  <a:srgbClr val="000000">
                    <a:alpha val="50000"/>
                  </a:srgbClr>
                </a:innerShdw>
              </a:effectLst>
            </a:rPr>
            <a:t>Mental Health</a:t>
          </a:r>
        </a:p>
      </dsp:txBody>
      <dsp:txXfrm>
        <a:off x="135260" y="493025"/>
        <a:ext cx="237810" cy="217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844E0-BBE6-C74C-A034-AB2835EC16B6}">
      <dsp:nvSpPr>
        <dsp:cNvPr id="0" name=""/>
        <dsp:cNvSpPr/>
      </dsp:nvSpPr>
      <dsp:spPr>
        <a:xfrm>
          <a:off x="0" y="265887"/>
          <a:ext cx="8520600" cy="6678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1293" tIns="333248" rIns="66129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Psychological stress has a negative impact on physical illness</a:t>
          </a:r>
          <a:endParaRPr lang="en-US" sz="1600" kern="1200" dirty="0"/>
        </a:p>
      </dsp:txBody>
      <dsp:txXfrm>
        <a:off x="0" y="265887"/>
        <a:ext cx="8520600" cy="667800"/>
      </dsp:txXfrm>
    </dsp:sp>
    <dsp:sp modelId="{46384E56-5C10-9E49-AD67-9E9B5FECE500}">
      <dsp:nvSpPr>
        <dsp:cNvPr id="0" name=""/>
        <dsp:cNvSpPr/>
      </dsp:nvSpPr>
      <dsp:spPr>
        <a:xfrm>
          <a:off x="426030" y="29726"/>
          <a:ext cx="5964420" cy="47232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441" tIns="0" rIns="225441" bIns="0" numCol="1" spcCol="1270" anchor="ctr" anchorCtr="0">
          <a:noAutofit/>
        </a:bodyPr>
        <a:lstStyle/>
        <a:p>
          <a:pPr marL="0" lvl="0" indent="0" algn="l" defTabSz="889000">
            <a:lnSpc>
              <a:spcPct val="90000"/>
            </a:lnSpc>
            <a:spcBef>
              <a:spcPct val="0"/>
            </a:spcBef>
            <a:spcAft>
              <a:spcPct val="35000"/>
            </a:spcAft>
            <a:buNone/>
          </a:pPr>
          <a:r>
            <a:rPr lang="en-US" sz="2000" b="0" i="0" kern="1200" dirty="0"/>
            <a:t>Stress and Illness</a:t>
          </a:r>
          <a:endParaRPr lang="en-US" sz="2000" kern="1200" dirty="0"/>
        </a:p>
      </dsp:txBody>
      <dsp:txXfrm>
        <a:off x="449087" y="52783"/>
        <a:ext cx="5918306" cy="426206"/>
      </dsp:txXfrm>
    </dsp:sp>
    <dsp:sp modelId="{14B122F3-F4C4-4C48-991E-795BB98BAE59}">
      <dsp:nvSpPr>
        <dsp:cNvPr id="0" name=""/>
        <dsp:cNvSpPr/>
      </dsp:nvSpPr>
      <dsp:spPr>
        <a:xfrm>
          <a:off x="0" y="1256246"/>
          <a:ext cx="8520600" cy="579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1293" tIns="333248" rIns="661293"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Social relationships are a central factor in health and mortality</a:t>
          </a:r>
          <a:endParaRPr lang="en-US" sz="1200" kern="1200" dirty="0"/>
        </a:p>
      </dsp:txBody>
      <dsp:txXfrm>
        <a:off x="0" y="1256246"/>
        <a:ext cx="8520600" cy="579600"/>
      </dsp:txXfrm>
    </dsp:sp>
    <dsp:sp modelId="{CB6A5704-A494-B54E-97E5-EC1AB854ECC6}">
      <dsp:nvSpPr>
        <dsp:cNvPr id="0" name=""/>
        <dsp:cNvSpPr/>
      </dsp:nvSpPr>
      <dsp:spPr>
        <a:xfrm>
          <a:off x="426030" y="1020086"/>
          <a:ext cx="5964420" cy="47232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441" tIns="0" rIns="225441" bIns="0" numCol="1" spcCol="1270" anchor="ctr" anchorCtr="0">
          <a:noAutofit/>
        </a:bodyPr>
        <a:lstStyle/>
        <a:p>
          <a:pPr marL="0" lvl="0" indent="0" algn="l" defTabSz="889000">
            <a:lnSpc>
              <a:spcPct val="90000"/>
            </a:lnSpc>
            <a:spcBef>
              <a:spcPct val="0"/>
            </a:spcBef>
            <a:spcAft>
              <a:spcPct val="35000"/>
            </a:spcAft>
            <a:buNone/>
          </a:pPr>
          <a:r>
            <a:rPr lang="en-US" sz="2000" b="0" i="0" kern="1200" dirty="0"/>
            <a:t>Social Support and Health </a:t>
          </a:r>
          <a:endParaRPr lang="en-US" sz="2000" kern="1200" dirty="0"/>
        </a:p>
      </dsp:txBody>
      <dsp:txXfrm>
        <a:off x="449087" y="1043143"/>
        <a:ext cx="5918306" cy="426206"/>
      </dsp:txXfrm>
    </dsp:sp>
    <dsp:sp modelId="{622F6514-1780-5F42-B8B0-74E2DA20500B}">
      <dsp:nvSpPr>
        <dsp:cNvPr id="0" name=""/>
        <dsp:cNvSpPr/>
      </dsp:nvSpPr>
      <dsp:spPr>
        <a:xfrm>
          <a:off x="0" y="2158406"/>
          <a:ext cx="8520600" cy="6678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1293" tIns="333248" rIns="66129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Men and women have different specific issues</a:t>
          </a:r>
          <a:endParaRPr lang="en-US" sz="1600" kern="1200"/>
        </a:p>
      </dsp:txBody>
      <dsp:txXfrm>
        <a:off x="0" y="2158406"/>
        <a:ext cx="8520600" cy="667800"/>
      </dsp:txXfrm>
    </dsp:sp>
    <dsp:sp modelId="{AF9A977E-7AFD-114A-A4D0-101B0D36C64D}">
      <dsp:nvSpPr>
        <dsp:cNvPr id="0" name=""/>
        <dsp:cNvSpPr/>
      </dsp:nvSpPr>
      <dsp:spPr>
        <a:xfrm>
          <a:off x="426030" y="1922246"/>
          <a:ext cx="5964420" cy="47232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441" tIns="0" rIns="225441" bIns="0" numCol="1" spcCol="1270" anchor="ctr" anchorCtr="0">
          <a:noAutofit/>
        </a:bodyPr>
        <a:lstStyle/>
        <a:p>
          <a:pPr marL="0" lvl="0" indent="0" algn="l" defTabSz="889000">
            <a:lnSpc>
              <a:spcPct val="90000"/>
            </a:lnSpc>
            <a:spcBef>
              <a:spcPct val="0"/>
            </a:spcBef>
            <a:spcAft>
              <a:spcPct val="35000"/>
            </a:spcAft>
            <a:buNone/>
          </a:pPr>
          <a:r>
            <a:rPr lang="en-US" sz="2000" b="0" i="0" kern="1200" dirty="0"/>
            <a:t>Gender Issues in Health</a:t>
          </a:r>
          <a:endParaRPr lang="en-US" sz="2000" kern="1200" dirty="0"/>
        </a:p>
      </dsp:txBody>
      <dsp:txXfrm>
        <a:off x="449087" y="1945303"/>
        <a:ext cx="5918306" cy="426206"/>
      </dsp:txXfrm>
    </dsp:sp>
    <dsp:sp modelId="{D7ADC8A2-629B-E741-A049-B10D33F986F4}">
      <dsp:nvSpPr>
        <dsp:cNvPr id="0" name=""/>
        <dsp:cNvSpPr/>
      </dsp:nvSpPr>
      <dsp:spPr>
        <a:xfrm>
          <a:off x="0" y="3148767"/>
          <a:ext cx="8520600" cy="6678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1293" tIns="333248" rIns="66129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Family stress has a negative impact on physical health</a:t>
          </a:r>
          <a:endParaRPr lang="en-US" sz="1600" kern="1200"/>
        </a:p>
      </dsp:txBody>
      <dsp:txXfrm>
        <a:off x="0" y="3148767"/>
        <a:ext cx="8520600" cy="667800"/>
      </dsp:txXfrm>
    </dsp:sp>
    <dsp:sp modelId="{4BCB7D3E-3296-A144-89A3-FDA3047A5E5F}">
      <dsp:nvSpPr>
        <dsp:cNvPr id="0" name=""/>
        <dsp:cNvSpPr/>
      </dsp:nvSpPr>
      <dsp:spPr>
        <a:xfrm>
          <a:off x="426030" y="2912607"/>
          <a:ext cx="5964420" cy="47232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441" tIns="0" rIns="225441" bIns="0" numCol="1" spcCol="1270" anchor="ctr" anchorCtr="0">
          <a:noAutofit/>
        </a:bodyPr>
        <a:lstStyle/>
        <a:p>
          <a:pPr marL="0" lvl="0" indent="0" algn="l" defTabSz="800100">
            <a:lnSpc>
              <a:spcPct val="90000"/>
            </a:lnSpc>
            <a:spcBef>
              <a:spcPct val="0"/>
            </a:spcBef>
            <a:spcAft>
              <a:spcPct val="35000"/>
            </a:spcAft>
            <a:buNone/>
          </a:pPr>
          <a:r>
            <a:rPr lang="en-US" sz="1800" b="0" i="0" kern="1200" dirty="0"/>
            <a:t>Family Vulnerability and Illness Onset or Relapse</a:t>
          </a:r>
          <a:endParaRPr lang="en-US" sz="1800" kern="1200" dirty="0"/>
        </a:p>
      </dsp:txBody>
      <dsp:txXfrm>
        <a:off x="449087" y="2935664"/>
        <a:ext cx="5918306" cy="4262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0" y="-1"/>
          <a:ext cx="860175" cy="86017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11150" rtl="0">
            <a:lnSpc>
              <a:spcPct val="90000"/>
            </a:lnSpc>
            <a:spcBef>
              <a:spcPct val="0"/>
            </a:spcBef>
            <a:spcAft>
              <a:spcPct val="35000"/>
            </a:spcAft>
            <a:buNone/>
          </a:pPr>
          <a:r>
            <a:rPr lang="en-US" sz="700" b="1" kern="1200" cap="none" spc="50" dirty="0">
              <a:ln w="0"/>
              <a:solidFill>
                <a:schemeClr val="bg2"/>
              </a:solidFill>
              <a:effectLst>
                <a:innerShdw blurRad="63500" dist="50800" dir="13500000">
                  <a:srgbClr val="000000">
                    <a:alpha val="50000"/>
                  </a:srgbClr>
                </a:innerShdw>
              </a:effectLst>
            </a:rPr>
            <a:t>INDIVIDUAL</a:t>
          </a:r>
        </a:p>
      </dsp:txBody>
      <dsp:txXfrm>
        <a:off x="114689" y="150529"/>
        <a:ext cx="630795" cy="387079"/>
      </dsp:txXfrm>
    </dsp:sp>
    <dsp:sp modelId="{5DB3094F-7FB3-424F-9921-A6637827C131}">
      <dsp:nvSpPr>
        <dsp:cNvPr id="0" name=""/>
        <dsp:cNvSpPr/>
      </dsp:nvSpPr>
      <dsp:spPr>
        <a:xfrm>
          <a:off x="370424" y="396023"/>
          <a:ext cx="395886" cy="39588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 rtl="0">
            <a:lnSpc>
              <a:spcPct val="90000"/>
            </a:lnSpc>
            <a:spcBef>
              <a:spcPct val="0"/>
            </a:spcBef>
            <a:spcAft>
              <a:spcPct val="35000"/>
            </a:spcAft>
            <a:buNone/>
          </a:pPr>
          <a:r>
            <a:rPr lang="en-US" sz="400" b="1" kern="1200" cap="none" spc="50" dirty="0">
              <a:ln w="0"/>
              <a:solidFill>
                <a:schemeClr val="bg2"/>
              </a:solidFill>
              <a:effectLst>
                <a:innerShdw blurRad="63500" dist="50800" dir="13500000">
                  <a:srgbClr val="000000">
                    <a:alpha val="50000"/>
                  </a:srgbClr>
                </a:innerShdw>
              </a:effectLst>
            </a:rPr>
            <a:t>Physical</a:t>
          </a:r>
          <a:r>
            <a:rPr lang="en-US" sz="400" b="1" kern="1200" cap="none" spc="50" baseline="0" dirty="0">
              <a:ln w="0"/>
              <a:solidFill>
                <a:schemeClr val="bg2"/>
              </a:solidFill>
              <a:effectLst>
                <a:innerShdw blurRad="63500" dist="50800" dir="13500000">
                  <a:srgbClr val="000000">
                    <a:alpha val="50000"/>
                  </a:srgbClr>
                </a:innerShdw>
              </a:effectLst>
            </a:rPr>
            <a:t> Health</a:t>
          </a:r>
          <a:endParaRPr lang="en-US" sz="1200" b="1" kern="1200" cap="none" spc="50" baseline="0" dirty="0">
            <a:ln w="0"/>
            <a:solidFill>
              <a:schemeClr val="bg2"/>
            </a:solidFill>
            <a:effectLst>
              <a:innerShdw blurRad="63500" dist="50800" dir="13500000">
                <a:srgbClr val="000000">
                  <a:alpha val="50000"/>
                </a:srgbClr>
              </a:innerShdw>
            </a:effectLst>
          </a:endParaRPr>
        </a:p>
      </dsp:txBody>
      <dsp:txXfrm>
        <a:off x="491499" y="498293"/>
        <a:ext cx="237531" cy="217737"/>
      </dsp:txXfrm>
    </dsp:sp>
    <dsp:sp modelId="{37CC4927-5544-7549-81BB-AEEEE2D61F07}">
      <dsp:nvSpPr>
        <dsp:cNvPr id="0" name=""/>
        <dsp:cNvSpPr/>
      </dsp:nvSpPr>
      <dsp:spPr>
        <a:xfrm>
          <a:off x="97937" y="390634"/>
          <a:ext cx="396351" cy="39635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 rtl="0">
            <a:lnSpc>
              <a:spcPct val="90000"/>
            </a:lnSpc>
            <a:spcBef>
              <a:spcPct val="0"/>
            </a:spcBef>
            <a:spcAft>
              <a:spcPct val="35000"/>
            </a:spcAft>
            <a:buNone/>
          </a:pPr>
          <a:r>
            <a:rPr lang="en-US" sz="400" b="1" kern="1200" cap="none" spc="50" dirty="0">
              <a:ln w="0"/>
              <a:solidFill>
                <a:schemeClr val="bg2"/>
              </a:solidFill>
              <a:effectLst>
                <a:innerShdw blurRad="63500" dist="50800" dir="13500000">
                  <a:srgbClr val="000000">
                    <a:alpha val="50000"/>
                  </a:srgbClr>
                </a:innerShdw>
              </a:effectLst>
            </a:rPr>
            <a:t>Mental Health</a:t>
          </a:r>
        </a:p>
      </dsp:txBody>
      <dsp:txXfrm>
        <a:off x="135260" y="493025"/>
        <a:ext cx="237810" cy="21799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0" y="-1"/>
          <a:ext cx="860175" cy="86017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11150" rtl="0">
            <a:lnSpc>
              <a:spcPct val="90000"/>
            </a:lnSpc>
            <a:spcBef>
              <a:spcPct val="0"/>
            </a:spcBef>
            <a:spcAft>
              <a:spcPct val="35000"/>
            </a:spcAft>
            <a:buNone/>
          </a:pPr>
          <a:r>
            <a:rPr lang="en-US" sz="700" b="1" kern="1200" cap="none" spc="50" dirty="0">
              <a:ln w="0"/>
              <a:solidFill>
                <a:schemeClr val="bg2"/>
              </a:solidFill>
              <a:effectLst>
                <a:innerShdw blurRad="63500" dist="50800" dir="13500000">
                  <a:srgbClr val="000000">
                    <a:alpha val="50000"/>
                  </a:srgbClr>
                </a:innerShdw>
              </a:effectLst>
            </a:rPr>
            <a:t>INDIVIDUAL</a:t>
          </a:r>
        </a:p>
      </dsp:txBody>
      <dsp:txXfrm>
        <a:off x="114689" y="150529"/>
        <a:ext cx="630795" cy="387079"/>
      </dsp:txXfrm>
    </dsp:sp>
    <dsp:sp modelId="{5DB3094F-7FB3-424F-9921-A6637827C131}">
      <dsp:nvSpPr>
        <dsp:cNvPr id="0" name=""/>
        <dsp:cNvSpPr/>
      </dsp:nvSpPr>
      <dsp:spPr>
        <a:xfrm>
          <a:off x="370424" y="396023"/>
          <a:ext cx="395886" cy="39588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 rtl="0">
            <a:lnSpc>
              <a:spcPct val="90000"/>
            </a:lnSpc>
            <a:spcBef>
              <a:spcPct val="0"/>
            </a:spcBef>
            <a:spcAft>
              <a:spcPct val="35000"/>
            </a:spcAft>
            <a:buNone/>
          </a:pPr>
          <a:r>
            <a:rPr lang="en-US" sz="400" b="1" kern="1200" cap="none" spc="50" dirty="0">
              <a:ln w="0"/>
              <a:solidFill>
                <a:schemeClr val="bg2"/>
              </a:solidFill>
              <a:effectLst>
                <a:innerShdw blurRad="63500" dist="50800" dir="13500000">
                  <a:srgbClr val="000000">
                    <a:alpha val="50000"/>
                  </a:srgbClr>
                </a:innerShdw>
              </a:effectLst>
            </a:rPr>
            <a:t>Physical</a:t>
          </a:r>
          <a:r>
            <a:rPr lang="en-US" sz="400" b="1" kern="1200" cap="none" spc="50" baseline="0" dirty="0">
              <a:ln w="0"/>
              <a:solidFill>
                <a:schemeClr val="bg2"/>
              </a:solidFill>
              <a:effectLst>
                <a:innerShdw blurRad="63500" dist="50800" dir="13500000">
                  <a:srgbClr val="000000">
                    <a:alpha val="50000"/>
                  </a:srgbClr>
                </a:innerShdw>
              </a:effectLst>
            </a:rPr>
            <a:t> Health</a:t>
          </a:r>
          <a:endParaRPr lang="en-US" sz="1200" b="1" kern="1200" cap="none" spc="50" baseline="0" dirty="0">
            <a:ln w="0"/>
            <a:solidFill>
              <a:schemeClr val="bg2"/>
            </a:solidFill>
            <a:effectLst>
              <a:innerShdw blurRad="63500" dist="50800" dir="13500000">
                <a:srgbClr val="000000">
                  <a:alpha val="50000"/>
                </a:srgbClr>
              </a:innerShdw>
            </a:effectLst>
          </a:endParaRPr>
        </a:p>
      </dsp:txBody>
      <dsp:txXfrm>
        <a:off x="491499" y="498293"/>
        <a:ext cx="237531" cy="217737"/>
      </dsp:txXfrm>
    </dsp:sp>
    <dsp:sp modelId="{37CC4927-5544-7549-81BB-AEEEE2D61F07}">
      <dsp:nvSpPr>
        <dsp:cNvPr id="0" name=""/>
        <dsp:cNvSpPr/>
      </dsp:nvSpPr>
      <dsp:spPr>
        <a:xfrm>
          <a:off x="97937" y="390634"/>
          <a:ext cx="396351" cy="39635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 rtl="0">
            <a:lnSpc>
              <a:spcPct val="90000"/>
            </a:lnSpc>
            <a:spcBef>
              <a:spcPct val="0"/>
            </a:spcBef>
            <a:spcAft>
              <a:spcPct val="35000"/>
            </a:spcAft>
            <a:buNone/>
          </a:pPr>
          <a:r>
            <a:rPr lang="en-US" sz="400" b="1" kern="1200" cap="none" spc="50" dirty="0">
              <a:ln w="0"/>
              <a:solidFill>
                <a:schemeClr val="bg2"/>
              </a:solidFill>
              <a:effectLst>
                <a:innerShdw blurRad="63500" dist="50800" dir="13500000">
                  <a:srgbClr val="000000">
                    <a:alpha val="50000"/>
                  </a:srgbClr>
                </a:innerShdw>
              </a:effectLst>
            </a:rPr>
            <a:t>Mental Health</a:t>
          </a:r>
        </a:p>
      </dsp:txBody>
      <dsp:txXfrm>
        <a:off x="135260" y="493025"/>
        <a:ext cx="237810" cy="21799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0" y="-1"/>
          <a:ext cx="860175" cy="86017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11150" rtl="0">
            <a:lnSpc>
              <a:spcPct val="90000"/>
            </a:lnSpc>
            <a:spcBef>
              <a:spcPct val="0"/>
            </a:spcBef>
            <a:spcAft>
              <a:spcPct val="35000"/>
            </a:spcAft>
            <a:buNone/>
          </a:pPr>
          <a:r>
            <a:rPr lang="en-US" sz="700" b="1" kern="1200" cap="none" spc="50" dirty="0">
              <a:ln w="0"/>
              <a:solidFill>
                <a:schemeClr val="bg2"/>
              </a:solidFill>
              <a:effectLst>
                <a:innerShdw blurRad="63500" dist="50800" dir="13500000">
                  <a:srgbClr val="000000">
                    <a:alpha val="50000"/>
                  </a:srgbClr>
                </a:innerShdw>
              </a:effectLst>
            </a:rPr>
            <a:t>INDIVIDUAL</a:t>
          </a:r>
        </a:p>
      </dsp:txBody>
      <dsp:txXfrm>
        <a:off x="114689" y="150529"/>
        <a:ext cx="630795" cy="387079"/>
      </dsp:txXfrm>
    </dsp:sp>
    <dsp:sp modelId="{5DB3094F-7FB3-424F-9921-A6637827C131}">
      <dsp:nvSpPr>
        <dsp:cNvPr id="0" name=""/>
        <dsp:cNvSpPr/>
      </dsp:nvSpPr>
      <dsp:spPr>
        <a:xfrm>
          <a:off x="370424" y="396023"/>
          <a:ext cx="395886" cy="39588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 rtl="0">
            <a:lnSpc>
              <a:spcPct val="90000"/>
            </a:lnSpc>
            <a:spcBef>
              <a:spcPct val="0"/>
            </a:spcBef>
            <a:spcAft>
              <a:spcPct val="35000"/>
            </a:spcAft>
            <a:buNone/>
          </a:pPr>
          <a:r>
            <a:rPr lang="en-US" sz="400" b="1" kern="1200" cap="none" spc="50" dirty="0">
              <a:ln w="0"/>
              <a:solidFill>
                <a:schemeClr val="bg2"/>
              </a:solidFill>
              <a:effectLst>
                <a:innerShdw blurRad="63500" dist="50800" dir="13500000">
                  <a:srgbClr val="000000">
                    <a:alpha val="50000"/>
                  </a:srgbClr>
                </a:innerShdw>
              </a:effectLst>
            </a:rPr>
            <a:t>Physical</a:t>
          </a:r>
          <a:r>
            <a:rPr lang="en-US" sz="400" b="1" kern="1200" cap="none" spc="50" baseline="0" dirty="0">
              <a:ln w="0"/>
              <a:solidFill>
                <a:schemeClr val="bg2"/>
              </a:solidFill>
              <a:effectLst>
                <a:innerShdw blurRad="63500" dist="50800" dir="13500000">
                  <a:srgbClr val="000000">
                    <a:alpha val="50000"/>
                  </a:srgbClr>
                </a:innerShdw>
              </a:effectLst>
            </a:rPr>
            <a:t> Health</a:t>
          </a:r>
          <a:endParaRPr lang="en-US" sz="1200" b="1" kern="1200" cap="none" spc="50" baseline="0" dirty="0">
            <a:ln w="0"/>
            <a:solidFill>
              <a:schemeClr val="bg2"/>
            </a:solidFill>
            <a:effectLst>
              <a:innerShdw blurRad="63500" dist="50800" dir="13500000">
                <a:srgbClr val="000000">
                  <a:alpha val="50000"/>
                </a:srgbClr>
              </a:innerShdw>
            </a:effectLst>
          </a:endParaRPr>
        </a:p>
      </dsp:txBody>
      <dsp:txXfrm>
        <a:off x="491499" y="498293"/>
        <a:ext cx="237531" cy="217737"/>
      </dsp:txXfrm>
    </dsp:sp>
    <dsp:sp modelId="{37CC4927-5544-7549-81BB-AEEEE2D61F07}">
      <dsp:nvSpPr>
        <dsp:cNvPr id="0" name=""/>
        <dsp:cNvSpPr/>
      </dsp:nvSpPr>
      <dsp:spPr>
        <a:xfrm>
          <a:off x="97937" y="390634"/>
          <a:ext cx="396351" cy="39635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 rtl="0">
            <a:lnSpc>
              <a:spcPct val="90000"/>
            </a:lnSpc>
            <a:spcBef>
              <a:spcPct val="0"/>
            </a:spcBef>
            <a:spcAft>
              <a:spcPct val="35000"/>
            </a:spcAft>
            <a:buNone/>
          </a:pPr>
          <a:r>
            <a:rPr lang="en-US" sz="400" b="1" kern="1200" cap="none" spc="50" dirty="0">
              <a:ln w="0"/>
              <a:solidFill>
                <a:schemeClr val="bg2"/>
              </a:solidFill>
              <a:effectLst>
                <a:innerShdw blurRad="63500" dist="50800" dir="13500000">
                  <a:srgbClr val="000000">
                    <a:alpha val="50000"/>
                  </a:srgbClr>
                </a:innerShdw>
              </a:effectLst>
            </a:rPr>
            <a:t>Mental Health</a:t>
          </a:r>
        </a:p>
      </dsp:txBody>
      <dsp:txXfrm>
        <a:off x="135260" y="493025"/>
        <a:ext cx="237810" cy="2179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ACF00-11B4-584F-A246-552076C6C1E8}">
      <dsp:nvSpPr>
        <dsp:cNvPr id="0" name=""/>
        <dsp:cNvSpPr/>
      </dsp:nvSpPr>
      <dsp:spPr>
        <a:xfrm>
          <a:off x="-2" y="67210"/>
          <a:ext cx="2591821" cy="2596282"/>
        </a:xfrm>
        <a:prstGeom prst="ellipse">
          <a:avLst/>
        </a:prstGeom>
        <a:solidFill>
          <a:schemeClr val="accent6">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066800" rtl="0">
            <a:lnSpc>
              <a:spcPct val="90000"/>
            </a:lnSpc>
            <a:spcBef>
              <a:spcPct val="0"/>
            </a:spcBef>
            <a:spcAft>
              <a:spcPct val="35000"/>
            </a:spcAft>
            <a:buNone/>
          </a:pPr>
          <a:endParaRPr lang="en-US" sz="2400" b="1" kern="1200" cap="none" spc="0" dirty="0">
            <a:ln/>
            <a:effectLst/>
          </a:endParaRPr>
        </a:p>
        <a:p>
          <a:pPr marL="0" lvl="0" indent="0" algn="ctr" defTabSz="1066800" rtl="0">
            <a:lnSpc>
              <a:spcPct val="90000"/>
            </a:lnSpc>
            <a:spcBef>
              <a:spcPct val="0"/>
            </a:spcBef>
            <a:spcAft>
              <a:spcPct val="35000"/>
            </a:spcAft>
            <a:buNone/>
          </a:pPr>
          <a:endParaRPr lang="en-US" sz="2400" b="1" kern="1200" cap="none" spc="0" dirty="0">
            <a:ln/>
            <a:effectLst/>
          </a:endParaRPr>
        </a:p>
        <a:p>
          <a:pPr marL="0" lvl="0" indent="0" algn="ctr" defTabSz="1066800" rtl="0">
            <a:lnSpc>
              <a:spcPct val="90000"/>
            </a:lnSpc>
            <a:spcBef>
              <a:spcPct val="0"/>
            </a:spcBef>
            <a:spcAft>
              <a:spcPct val="35000"/>
            </a:spcAft>
            <a:buNone/>
          </a:pPr>
          <a:endParaRPr lang="en-US" sz="2400" b="1" kern="1200" cap="none" spc="0" dirty="0">
            <a:ln/>
            <a:effectLst/>
          </a:endParaRPr>
        </a:p>
        <a:p>
          <a:pPr marL="0" lvl="0" indent="0" algn="ctr" defTabSz="1066800" rtl="0">
            <a:lnSpc>
              <a:spcPct val="90000"/>
            </a:lnSpc>
            <a:spcBef>
              <a:spcPct val="0"/>
            </a:spcBef>
            <a:spcAft>
              <a:spcPct val="35000"/>
            </a:spcAft>
            <a:buNone/>
          </a:pPr>
          <a:r>
            <a:rPr lang="en-US" sz="2400" b="1" kern="12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COMMUNITY</a:t>
          </a:r>
        </a:p>
      </dsp:txBody>
      <dsp:txXfrm>
        <a:off x="299054" y="416709"/>
        <a:ext cx="1993708" cy="823820"/>
      </dsp:txXfrm>
    </dsp:sp>
    <dsp:sp modelId="{687BF28A-9E7C-E648-86E9-0DF44A60BE48}">
      <dsp:nvSpPr>
        <dsp:cNvPr id="0" name=""/>
        <dsp:cNvSpPr/>
      </dsp:nvSpPr>
      <dsp:spPr>
        <a:xfrm>
          <a:off x="1097099" y="995352"/>
          <a:ext cx="1347744" cy="1347744"/>
        </a:xfrm>
        <a:prstGeom prst="ellipse">
          <a:avLst/>
        </a:prstGeom>
        <a:solidFill>
          <a:schemeClr val="accent6">
            <a:shade val="80000"/>
            <a:alpha val="50000"/>
            <a:hueOff val="36268"/>
            <a:satOff val="7208"/>
            <a:lumOff val="8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266700" rtl="0">
            <a:lnSpc>
              <a:spcPct val="90000"/>
            </a:lnSpc>
            <a:spcBef>
              <a:spcPct val="0"/>
            </a:spcBef>
            <a:spcAft>
              <a:spcPct val="35000"/>
            </a:spcAft>
            <a:buNone/>
          </a:pPr>
          <a:r>
            <a:rPr lang="en-US" sz="600" kern="1200" dirty="0"/>
            <a:t>             </a:t>
          </a:r>
        </a:p>
        <a:p>
          <a:pPr marL="0" lvl="0" indent="0" algn="ctr" defTabSz="266700" rtl="0">
            <a:lnSpc>
              <a:spcPct val="90000"/>
            </a:lnSpc>
            <a:spcBef>
              <a:spcPct val="0"/>
            </a:spcBef>
            <a:spcAft>
              <a:spcPct val="35000"/>
            </a:spcAft>
            <a:buNone/>
          </a:pPr>
          <a:endParaRPr lang="en-US" sz="600" kern="1200" dirty="0"/>
        </a:p>
        <a:p>
          <a:pPr marL="0" lvl="0" indent="0" algn="ctr" defTabSz="266700" rtl="0">
            <a:lnSpc>
              <a:spcPct val="90000"/>
            </a:lnSpc>
            <a:spcBef>
              <a:spcPct val="0"/>
            </a:spcBef>
            <a:spcAft>
              <a:spcPct val="35000"/>
            </a:spcAft>
            <a:buNone/>
          </a:pPr>
          <a:endParaRPr lang="en-US" sz="600" kern="1200" dirty="0"/>
        </a:p>
        <a:p>
          <a:pPr marL="0" lvl="0" indent="0" algn="ctr" defTabSz="266700" rtl="0">
            <a:lnSpc>
              <a:spcPct val="90000"/>
            </a:lnSpc>
            <a:spcBef>
              <a:spcPct val="0"/>
            </a:spcBef>
            <a:spcAft>
              <a:spcPct val="35000"/>
            </a:spcAft>
            <a:buNone/>
          </a:pPr>
          <a:endParaRPr lang="en-US" sz="600" kern="1200" dirty="0"/>
        </a:p>
        <a:p>
          <a:pPr marL="0" lvl="0" indent="0" algn="ctr" defTabSz="266700" rtl="0">
            <a:lnSpc>
              <a:spcPct val="90000"/>
            </a:lnSpc>
            <a:spcBef>
              <a:spcPct val="0"/>
            </a:spcBef>
            <a:spcAft>
              <a:spcPct val="35000"/>
            </a:spcAft>
            <a:buNone/>
          </a:pPr>
          <a:endParaRPr lang="en-US" sz="800" b="1" kern="1200" dirty="0"/>
        </a:p>
        <a:p>
          <a:pPr marL="0" lvl="0" indent="0" algn="ctr" defTabSz="266700" rtl="0">
            <a:lnSpc>
              <a:spcPct val="90000"/>
            </a:lnSpc>
            <a:spcBef>
              <a:spcPct val="0"/>
            </a:spcBef>
            <a:spcAft>
              <a:spcPct val="35000"/>
            </a:spcAft>
            <a:buNone/>
          </a:pPr>
          <a:r>
            <a:rPr lang="en-US" sz="800" b="1" kern="1200" dirty="0"/>
            <a:t>Neighbor-</a:t>
          </a:r>
        </a:p>
        <a:p>
          <a:pPr marL="0" lvl="0" indent="0" algn="ctr" defTabSz="266700" rtl="0">
            <a:lnSpc>
              <a:spcPct val="90000"/>
            </a:lnSpc>
            <a:spcBef>
              <a:spcPct val="0"/>
            </a:spcBef>
            <a:spcAft>
              <a:spcPct val="35000"/>
            </a:spcAft>
            <a:buNone/>
          </a:pPr>
          <a:r>
            <a:rPr lang="en-US" sz="800" b="1" kern="1200" dirty="0"/>
            <a:t>hood</a:t>
          </a:r>
        </a:p>
      </dsp:txBody>
      <dsp:txXfrm>
        <a:off x="1822808" y="1150861"/>
        <a:ext cx="518363" cy="1036726"/>
      </dsp:txXfrm>
    </dsp:sp>
    <dsp:sp modelId="{2967C7EB-EEE8-DE44-8CC4-9D4DEC700D9A}">
      <dsp:nvSpPr>
        <dsp:cNvPr id="0" name=""/>
        <dsp:cNvSpPr/>
      </dsp:nvSpPr>
      <dsp:spPr>
        <a:xfrm>
          <a:off x="628545" y="76483"/>
          <a:ext cx="1347744" cy="1347744"/>
        </a:xfrm>
        <a:prstGeom prst="ellipse">
          <a:avLst/>
        </a:prstGeom>
        <a:solidFill>
          <a:schemeClr val="accent6">
            <a:shade val="80000"/>
            <a:alpha val="50000"/>
            <a:hueOff val="72537"/>
            <a:satOff val="14417"/>
            <a:lumOff val="160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577850" rtl="0">
            <a:lnSpc>
              <a:spcPct val="90000"/>
            </a:lnSpc>
            <a:spcBef>
              <a:spcPct val="0"/>
            </a:spcBef>
            <a:spcAft>
              <a:spcPct val="35000"/>
            </a:spcAft>
            <a:buNone/>
          </a:pPr>
          <a:r>
            <a:rPr lang="en-US" sz="1300" b="1" kern="1200" dirty="0"/>
            <a:t>Culture</a:t>
          </a:r>
        </a:p>
      </dsp:txBody>
      <dsp:txXfrm>
        <a:off x="784054" y="815151"/>
        <a:ext cx="1036726" cy="427649"/>
      </dsp:txXfrm>
    </dsp:sp>
    <dsp:sp modelId="{66D2F37E-E2F8-5F43-BA77-04181698C0BD}">
      <dsp:nvSpPr>
        <dsp:cNvPr id="0" name=""/>
        <dsp:cNvSpPr/>
      </dsp:nvSpPr>
      <dsp:spPr>
        <a:xfrm>
          <a:off x="182202" y="997912"/>
          <a:ext cx="1347744" cy="1347744"/>
        </a:xfrm>
        <a:prstGeom prst="ellipse">
          <a:avLst/>
        </a:prstGeom>
        <a:solidFill>
          <a:schemeClr val="accent6">
            <a:shade val="80000"/>
            <a:alpha val="50000"/>
            <a:hueOff val="108805"/>
            <a:satOff val="21625"/>
            <a:lumOff val="24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444500" rtl="0">
            <a:lnSpc>
              <a:spcPct val="90000"/>
            </a:lnSpc>
            <a:spcBef>
              <a:spcPct val="0"/>
            </a:spcBef>
            <a:spcAft>
              <a:spcPct val="35000"/>
            </a:spcAft>
            <a:buNone/>
          </a:pPr>
          <a:endParaRPr lang="en-US" sz="1000" kern="1200" dirty="0"/>
        </a:p>
        <a:p>
          <a:pPr marL="0" lvl="0" indent="0" algn="ctr" defTabSz="444500" rtl="0">
            <a:lnSpc>
              <a:spcPct val="90000"/>
            </a:lnSpc>
            <a:spcBef>
              <a:spcPct val="0"/>
            </a:spcBef>
            <a:spcAft>
              <a:spcPct val="35000"/>
            </a:spcAft>
            <a:buNone/>
          </a:pPr>
          <a:endParaRPr lang="en-US" sz="1000" kern="1200" dirty="0"/>
        </a:p>
        <a:p>
          <a:pPr marL="0" lvl="0" indent="0" algn="ctr" defTabSz="444500" rtl="0">
            <a:lnSpc>
              <a:spcPct val="90000"/>
            </a:lnSpc>
            <a:spcBef>
              <a:spcPct val="0"/>
            </a:spcBef>
            <a:spcAft>
              <a:spcPct val="35000"/>
            </a:spcAft>
            <a:buNone/>
          </a:pPr>
          <a:endParaRPr lang="en-US" sz="1000" kern="1200" dirty="0"/>
        </a:p>
        <a:p>
          <a:pPr marL="0" lvl="0" indent="0" algn="ctr" defTabSz="444500" rtl="0">
            <a:lnSpc>
              <a:spcPct val="90000"/>
            </a:lnSpc>
            <a:spcBef>
              <a:spcPct val="0"/>
            </a:spcBef>
            <a:spcAft>
              <a:spcPct val="35000"/>
            </a:spcAft>
            <a:buNone/>
          </a:pPr>
          <a:r>
            <a:rPr lang="en-US" sz="800" b="1" kern="1200" dirty="0"/>
            <a:t>Larger</a:t>
          </a:r>
        </a:p>
        <a:p>
          <a:pPr marL="0" lvl="0" indent="0" algn="ctr" defTabSz="444500" rtl="0">
            <a:lnSpc>
              <a:spcPct val="90000"/>
            </a:lnSpc>
            <a:spcBef>
              <a:spcPct val="0"/>
            </a:spcBef>
            <a:spcAft>
              <a:spcPct val="35000"/>
            </a:spcAft>
            <a:buNone/>
          </a:pPr>
          <a:r>
            <a:rPr lang="en-US" sz="800" b="1" kern="1200" dirty="0" err="1"/>
            <a:t>Insti-tutions</a:t>
          </a:r>
          <a:endParaRPr lang="en-US" sz="800" b="1" kern="1200" dirty="0"/>
        </a:p>
        <a:p>
          <a:pPr marL="0" lvl="0" indent="0" algn="ctr" defTabSz="444500" rtl="0">
            <a:lnSpc>
              <a:spcPct val="90000"/>
            </a:lnSpc>
            <a:spcBef>
              <a:spcPct val="0"/>
            </a:spcBef>
            <a:spcAft>
              <a:spcPct val="35000"/>
            </a:spcAft>
            <a:buNone/>
          </a:pPr>
          <a:endParaRPr lang="en-US" sz="1050" kern="1200" dirty="0"/>
        </a:p>
      </dsp:txBody>
      <dsp:txXfrm>
        <a:off x="285875" y="1153421"/>
        <a:ext cx="518363" cy="103672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EE7-A3D9-A343-955B-E69122476A7F}">
      <dsp:nvSpPr>
        <dsp:cNvPr id="0" name=""/>
        <dsp:cNvSpPr/>
      </dsp:nvSpPr>
      <dsp:spPr>
        <a:xfrm>
          <a:off x="0" y="24195"/>
          <a:ext cx="2030299" cy="2030299"/>
        </a:xfrm>
        <a:prstGeom prst="ellipse">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u="sng" kern="1200" dirty="0"/>
            <a:t>Inclusion</a:t>
          </a:r>
          <a:endParaRPr lang="en-US" sz="2000" u="sng" kern="1200" dirty="0"/>
        </a:p>
        <a:p>
          <a:pPr marL="114300" lvl="1" indent="-114300" algn="ctr" defTabSz="577850">
            <a:lnSpc>
              <a:spcPct val="90000"/>
            </a:lnSpc>
            <a:spcBef>
              <a:spcPct val="0"/>
            </a:spcBef>
            <a:spcAft>
              <a:spcPct val="15000"/>
            </a:spcAft>
            <a:buNone/>
          </a:pPr>
          <a:r>
            <a:rPr lang="en-US" sz="1300" b="0" i="0" kern="1200" dirty="0"/>
            <a:t>Structure, Connectedness and Shared Meaning</a:t>
          </a:r>
          <a:endParaRPr lang="en-US" sz="1300" kern="1200" dirty="0"/>
        </a:p>
      </dsp:txBody>
      <dsp:txXfrm>
        <a:off x="297330" y="321525"/>
        <a:ext cx="1435639" cy="1435639"/>
      </dsp:txXfrm>
    </dsp:sp>
    <dsp:sp modelId="{391CEF61-6181-3F41-B275-3F5C240DE56A}">
      <dsp:nvSpPr>
        <dsp:cNvPr id="0" name=""/>
        <dsp:cNvSpPr/>
      </dsp:nvSpPr>
      <dsp:spPr>
        <a:xfrm>
          <a:off x="2195484" y="604472"/>
          <a:ext cx="869744" cy="869744"/>
        </a:xfrm>
        <a:prstGeom prst="rightArrow">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rtl="0">
            <a:lnSpc>
              <a:spcPct val="90000"/>
            </a:lnSpc>
            <a:spcBef>
              <a:spcPct val="0"/>
            </a:spcBef>
            <a:spcAft>
              <a:spcPct val="35000"/>
            </a:spcAft>
            <a:buNone/>
          </a:pPr>
          <a:endParaRPr lang="en-US" sz="3300" kern="1200"/>
        </a:p>
      </dsp:txBody>
      <dsp:txXfrm>
        <a:off x="2195484" y="821908"/>
        <a:ext cx="652308" cy="434872"/>
      </dsp:txXfrm>
    </dsp:sp>
    <dsp:sp modelId="{45EAB67F-D56E-974E-B44E-B4A1DDCA9EC2}">
      <dsp:nvSpPr>
        <dsp:cNvPr id="0" name=""/>
        <dsp:cNvSpPr/>
      </dsp:nvSpPr>
      <dsp:spPr>
        <a:xfrm>
          <a:off x="3230089" y="24195"/>
          <a:ext cx="2030299" cy="2030299"/>
        </a:xfrm>
        <a:prstGeom prst="ellipse">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977900">
            <a:lnSpc>
              <a:spcPct val="90000"/>
            </a:lnSpc>
            <a:spcBef>
              <a:spcPct val="0"/>
            </a:spcBef>
            <a:spcAft>
              <a:spcPct val="35000"/>
            </a:spcAft>
            <a:buNone/>
          </a:pPr>
          <a:r>
            <a:rPr lang="en-US" sz="2200" b="0" i="0" u="sng" kern="1200" dirty="0"/>
            <a:t>Control</a:t>
          </a:r>
          <a:endParaRPr lang="en-US" sz="2200" i="0" u="sng" kern="1200" dirty="0"/>
        </a:p>
        <a:p>
          <a:pPr marL="114300" lvl="1" indent="-114300" algn="ctr" defTabSz="577850">
            <a:lnSpc>
              <a:spcPct val="90000"/>
            </a:lnSpc>
            <a:spcBef>
              <a:spcPct val="0"/>
            </a:spcBef>
            <a:spcAft>
              <a:spcPct val="15000"/>
            </a:spcAft>
            <a:buNone/>
          </a:pPr>
          <a:r>
            <a:rPr lang="en-US" sz="1300" b="0" i="0" kern="1200" dirty="0"/>
            <a:t>Power and Influence</a:t>
          </a:r>
          <a:endParaRPr lang="en-US" sz="1300" kern="1200" dirty="0"/>
        </a:p>
      </dsp:txBody>
      <dsp:txXfrm>
        <a:off x="3527419" y="321525"/>
        <a:ext cx="1435639" cy="1435639"/>
      </dsp:txXfrm>
    </dsp:sp>
    <dsp:sp modelId="{FE93BF34-835E-4A40-A2C6-A3438B7BE186}">
      <dsp:nvSpPr>
        <dsp:cNvPr id="0" name=""/>
        <dsp:cNvSpPr/>
      </dsp:nvSpPr>
      <dsp:spPr>
        <a:xfrm>
          <a:off x="5425248" y="589411"/>
          <a:ext cx="899866" cy="899866"/>
        </a:xfrm>
        <a:prstGeom prst="rightArrow">
          <a:avLst/>
        </a:prstGeom>
        <a:solidFill>
          <a:schemeClr val="accent3">
            <a:shade val="90000"/>
            <a:hueOff val="-125249"/>
            <a:satOff val="-10030"/>
            <a:lumOff val="332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rtl="0">
            <a:lnSpc>
              <a:spcPct val="90000"/>
            </a:lnSpc>
            <a:spcBef>
              <a:spcPct val="0"/>
            </a:spcBef>
            <a:spcAft>
              <a:spcPct val="35000"/>
            </a:spcAft>
            <a:buNone/>
          </a:pPr>
          <a:endParaRPr lang="en-US" sz="3400" kern="1200"/>
        </a:p>
      </dsp:txBody>
      <dsp:txXfrm>
        <a:off x="5425248" y="814378"/>
        <a:ext cx="674900" cy="449933"/>
      </dsp:txXfrm>
    </dsp:sp>
    <dsp:sp modelId="{C8D3E939-79A7-E94C-A9CF-A5E5F006DC7B}">
      <dsp:nvSpPr>
        <dsp:cNvPr id="0" name=""/>
        <dsp:cNvSpPr/>
      </dsp:nvSpPr>
      <dsp:spPr>
        <a:xfrm>
          <a:off x="6489975" y="24195"/>
          <a:ext cx="2030299" cy="2030299"/>
        </a:xfrm>
        <a:prstGeom prst="ellipse">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977900">
            <a:lnSpc>
              <a:spcPct val="90000"/>
            </a:lnSpc>
            <a:spcBef>
              <a:spcPct val="0"/>
            </a:spcBef>
            <a:spcAft>
              <a:spcPct val="35000"/>
            </a:spcAft>
            <a:buNone/>
          </a:pPr>
          <a:r>
            <a:rPr lang="en-US" sz="2200" b="0" i="0" u="sng" kern="1200" dirty="0"/>
            <a:t>Intimacy</a:t>
          </a:r>
          <a:endParaRPr lang="en-US" sz="2200" u="sng" kern="1200" dirty="0"/>
        </a:p>
        <a:p>
          <a:pPr marL="114300" lvl="1" indent="-114300" algn="ctr" defTabSz="577850">
            <a:lnSpc>
              <a:spcPct val="90000"/>
            </a:lnSpc>
            <a:spcBef>
              <a:spcPct val="0"/>
            </a:spcBef>
            <a:spcAft>
              <a:spcPct val="15000"/>
            </a:spcAft>
            <a:buNone/>
          </a:pPr>
          <a:r>
            <a:rPr lang="en-US" sz="1300" b="0" i="0" kern="1200" dirty="0"/>
            <a:t>Close Personal Exchanges</a:t>
          </a:r>
          <a:endParaRPr lang="en-US" sz="1300" kern="1200" dirty="0"/>
        </a:p>
        <a:p>
          <a:pPr marL="342900" lvl="2" indent="-171450" algn="l" defTabSz="755650" rtl="0">
            <a:lnSpc>
              <a:spcPct val="90000"/>
            </a:lnSpc>
            <a:spcBef>
              <a:spcPct val="0"/>
            </a:spcBef>
            <a:spcAft>
              <a:spcPct val="15000"/>
            </a:spcAft>
            <a:buChar char="•"/>
          </a:pPr>
          <a:endParaRPr lang="en-US" sz="1700" kern="1200" dirty="0"/>
        </a:p>
      </dsp:txBody>
      <dsp:txXfrm>
        <a:off x="6787305" y="321525"/>
        <a:ext cx="1435639" cy="14356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EE7-A3D9-A343-955B-E69122476A7F}">
      <dsp:nvSpPr>
        <dsp:cNvPr id="0" name=""/>
        <dsp:cNvSpPr/>
      </dsp:nvSpPr>
      <dsp:spPr>
        <a:xfrm>
          <a:off x="0" y="24195"/>
          <a:ext cx="2030299" cy="2030299"/>
        </a:xfrm>
        <a:prstGeom prst="ellipse">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u="none" kern="1200" dirty="0"/>
            <a:t>How medical issue has become incorporated into the structure of the family</a:t>
          </a:r>
        </a:p>
      </dsp:txBody>
      <dsp:txXfrm>
        <a:off x="297330" y="321525"/>
        <a:ext cx="1435639" cy="1435639"/>
      </dsp:txXfrm>
    </dsp:sp>
    <dsp:sp modelId="{391CEF61-6181-3F41-B275-3F5C240DE56A}">
      <dsp:nvSpPr>
        <dsp:cNvPr id="0" name=""/>
        <dsp:cNvSpPr/>
      </dsp:nvSpPr>
      <dsp:spPr>
        <a:xfrm>
          <a:off x="2195484" y="604472"/>
          <a:ext cx="869744" cy="869744"/>
        </a:xfrm>
        <a:prstGeom prst="rightArrow">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rtl="0">
            <a:lnSpc>
              <a:spcPct val="90000"/>
            </a:lnSpc>
            <a:spcBef>
              <a:spcPct val="0"/>
            </a:spcBef>
            <a:spcAft>
              <a:spcPct val="35000"/>
            </a:spcAft>
            <a:buNone/>
          </a:pPr>
          <a:endParaRPr lang="en-US" sz="3300" kern="1200"/>
        </a:p>
      </dsp:txBody>
      <dsp:txXfrm>
        <a:off x="2195484" y="821908"/>
        <a:ext cx="652308" cy="434872"/>
      </dsp:txXfrm>
    </dsp:sp>
    <dsp:sp modelId="{45EAB67F-D56E-974E-B44E-B4A1DDCA9EC2}">
      <dsp:nvSpPr>
        <dsp:cNvPr id="0" name=""/>
        <dsp:cNvSpPr/>
      </dsp:nvSpPr>
      <dsp:spPr>
        <a:xfrm>
          <a:off x="3230089" y="24195"/>
          <a:ext cx="2030299" cy="2030299"/>
        </a:xfrm>
        <a:prstGeom prst="ellipse">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i="0" u="none" kern="1200" dirty="0"/>
            <a:t>How medical issue has become a battleground for power &amp; Influence</a:t>
          </a:r>
        </a:p>
      </dsp:txBody>
      <dsp:txXfrm>
        <a:off x="3527419" y="321525"/>
        <a:ext cx="1435639" cy="1435639"/>
      </dsp:txXfrm>
    </dsp:sp>
    <dsp:sp modelId="{FE93BF34-835E-4A40-A2C6-A3438B7BE186}">
      <dsp:nvSpPr>
        <dsp:cNvPr id="0" name=""/>
        <dsp:cNvSpPr/>
      </dsp:nvSpPr>
      <dsp:spPr>
        <a:xfrm>
          <a:off x="5425248" y="589411"/>
          <a:ext cx="899866" cy="899866"/>
        </a:xfrm>
        <a:prstGeom prst="rightArrow">
          <a:avLst/>
        </a:prstGeom>
        <a:solidFill>
          <a:schemeClr val="accent3">
            <a:shade val="90000"/>
            <a:hueOff val="-125249"/>
            <a:satOff val="-10030"/>
            <a:lumOff val="332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rtl="0">
            <a:lnSpc>
              <a:spcPct val="90000"/>
            </a:lnSpc>
            <a:spcBef>
              <a:spcPct val="0"/>
            </a:spcBef>
            <a:spcAft>
              <a:spcPct val="35000"/>
            </a:spcAft>
            <a:buNone/>
          </a:pPr>
          <a:endParaRPr lang="en-US" sz="3400" kern="1200"/>
        </a:p>
      </dsp:txBody>
      <dsp:txXfrm>
        <a:off x="5425248" y="814378"/>
        <a:ext cx="674900" cy="449933"/>
      </dsp:txXfrm>
    </dsp:sp>
    <dsp:sp modelId="{C8D3E939-79A7-E94C-A9CF-A5E5F006DC7B}">
      <dsp:nvSpPr>
        <dsp:cNvPr id="0" name=""/>
        <dsp:cNvSpPr/>
      </dsp:nvSpPr>
      <dsp:spPr>
        <a:xfrm>
          <a:off x="6489975" y="24195"/>
          <a:ext cx="2030299" cy="2030299"/>
        </a:xfrm>
        <a:prstGeom prst="ellipse">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u="none" kern="1200" dirty="0"/>
        </a:p>
        <a:p>
          <a:pPr marL="0" lvl="0" indent="0" algn="ctr" defTabSz="711200">
            <a:lnSpc>
              <a:spcPct val="90000"/>
            </a:lnSpc>
            <a:spcBef>
              <a:spcPct val="0"/>
            </a:spcBef>
            <a:spcAft>
              <a:spcPct val="35000"/>
            </a:spcAft>
            <a:buNone/>
          </a:pPr>
          <a:r>
            <a:rPr lang="en-US" sz="1600" u="none" kern="1200" dirty="0"/>
            <a:t>How medical issue either bars open dialogue or sometimes provides the starting place for dialogue</a:t>
          </a:r>
        </a:p>
        <a:p>
          <a:pPr marL="171450" lvl="1" indent="-171450" algn="l" defTabSz="755650" rtl="0">
            <a:lnSpc>
              <a:spcPct val="90000"/>
            </a:lnSpc>
            <a:spcBef>
              <a:spcPct val="0"/>
            </a:spcBef>
            <a:spcAft>
              <a:spcPct val="15000"/>
            </a:spcAft>
            <a:buChar char="•"/>
          </a:pPr>
          <a:endParaRPr lang="en-US" sz="1700" kern="1200" dirty="0"/>
        </a:p>
      </dsp:txBody>
      <dsp:txXfrm>
        <a:off x="6787305" y="321525"/>
        <a:ext cx="1435639" cy="1435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2189F-61D1-A44A-8CAA-BF42828563D9}">
      <dsp:nvSpPr>
        <dsp:cNvPr id="0" name=""/>
        <dsp:cNvSpPr/>
      </dsp:nvSpPr>
      <dsp:spPr>
        <a:xfrm>
          <a:off x="0" y="298267"/>
          <a:ext cx="8520600" cy="99225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293" tIns="291592" rIns="661293"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a:t>Spouses are more confident and likely to change if their partner is confident and ready to change</a:t>
          </a:r>
          <a:endParaRPr lang="en-US" sz="1400" kern="1200"/>
        </a:p>
        <a:p>
          <a:pPr marL="114300" lvl="1" indent="-114300" algn="l" defTabSz="622300">
            <a:lnSpc>
              <a:spcPct val="90000"/>
            </a:lnSpc>
            <a:spcBef>
              <a:spcPct val="0"/>
            </a:spcBef>
            <a:spcAft>
              <a:spcPct val="15000"/>
            </a:spcAft>
            <a:buChar char="•"/>
          </a:pPr>
          <a:r>
            <a:rPr lang="en-US" sz="1400" b="0" i="0" kern="1200"/>
            <a:t>Most health lifestyle patterns are learned and sustained in families</a:t>
          </a:r>
          <a:endParaRPr lang="en-US" sz="1400" kern="1200"/>
        </a:p>
      </dsp:txBody>
      <dsp:txXfrm>
        <a:off x="0" y="298267"/>
        <a:ext cx="8520600" cy="992250"/>
      </dsp:txXfrm>
    </dsp:sp>
    <dsp:sp modelId="{C1E364BA-5CE4-2648-8BAD-8901AA3205D6}">
      <dsp:nvSpPr>
        <dsp:cNvPr id="0" name=""/>
        <dsp:cNvSpPr/>
      </dsp:nvSpPr>
      <dsp:spPr>
        <a:xfrm>
          <a:off x="426030" y="91627"/>
          <a:ext cx="596442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441" tIns="0" rIns="225441" bIns="0" numCol="1" spcCol="1270" anchor="ctr" anchorCtr="0">
          <a:noAutofit/>
        </a:bodyPr>
        <a:lstStyle/>
        <a:p>
          <a:pPr marL="0" lvl="0" indent="0" algn="l" defTabSz="800100">
            <a:lnSpc>
              <a:spcPct val="90000"/>
            </a:lnSpc>
            <a:spcBef>
              <a:spcPct val="0"/>
            </a:spcBef>
            <a:spcAft>
              <a:spcPct val="35000"/>
            </a:spcAft>
            <a:buNone/>
          </a:pPr>
          <a:r>
            <a:rPr lang="en-US" sz="1800" b="0" i="0" kern="1200" dirty="0"/>
            <a:t>Family Health Promotion and Risk Reduction</a:t>
          </a:r>
          <a:endParaRPr lang="en-US" sz="1800" kern="1200" dirty="0"/>
        </a:p>
      </dsp:txBody>
      <dsp:txXfrm>
        <a:off x="446205" y="111802"/>
        <a:ext cx="5924070" cy="372930"/>
      </dsp:txXfrm>
    </dsp:sp>
    <dsp:sp modelId="{4A994A03-F6FD-AD42-B6B5-BC4F873A7791}">
      <dsp:nvSpPr>
        <dsp:cNvPr id="0" name=""/>
        <dsp:cNvSpPr/>
      </dsp:nvSpPr>
      <dsp:spPr>
        <a:xfrm>
          <a:off x="0" y="1572757"/>
          <a:ext cx="8520600" cy="77175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293" tIns="291592" rIns="661293"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a:t>The narratives families have about health impacts health behaviors and responses to illness</a:t>
          </a:r>
          <a:endParaRPr lang="en-US" sz="1400" kern="1200"/>
        </a:p>
      </dsp:txBody>
      <dsp:txXfrm>
        <a:off x="0" y="1572757"/>
        <a:ext cx="8520600" cy="771750"/>
      </dsp:txXfrm>
    </dsp:sp>
    <dsp:sp modelId="{55DF58C2-9AB8-1D40-832E-F722D310344C}">
      <dsp:nvSpPr>
        <dsp:cNvPr id="0" name=""/>
        <dsp:cNvSpPr/>
      </dsp:nvSpPr>
      <dsp:spPr>
        <a:xfrm>
          <a:off x="426030" y="1366117"/>
          <a:ext cx="596442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441" tIns="0" rIns="225441" bIns="0" numCol="1" spcCol="1270" anchor="ctr" anchorCtr="0">
          <a:noAutofit/>
        </a:bodyPr>
        <a:lstStyle/>
        <a:p>
          <a:pPr marL="0" lvl="0" indent="0" algn="l" defTabSz="800100">
            <a:lnSpc>
              <a:spcPct val="90000"/>
            </a:lnSpc>
            <a:spcBef>
              <a:spcPct val="0"/>
            </a:spcBef>
            <a:spcAft>
              <a:spcPct val="35000"/>
            </a:spcAft>
            <a:buNone/>
          </a:pPr>
          <a:r>
            <a:rPr lang="en-US" sz="1800" b="0" i="0" kern="1200" dirty="0"/>
            <a:t>Family Illness Appraisal</a:t>
          </a:r>
          <a:endParaRPr lang="en-US" sz="1800" kern="1200" dirty="0"/>
        </a:p>
      </dsp:txBody>
      <dsp:txXfrm>
        <a:off x="446205" y="1386292"/>
        <a:ext cx="5924070" cy="372930"/>
      </dsp:txXfrm>
    </dsp:sp>
    <dsp:sp modelId="{68D9EEC6-D20D-EE48-BCC0-3B2D983FA786}">
      <dsp:nvSpPr>
        <dsp:cNvPr id="0" name=""/>
        <dsp:cNvSpPr/>
      </dsp:nvSpPr>
      <dsp:spPr>
        <a:xfrm>
          <a:off x="0" y="2626747"/>
          <a:ext cx="8520600" cy="5843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293" tIns="291592" rIns="661293"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a:t>Families are apt to find the chronic, readjustment phase more problematic</a:t>
          </a:r>
          <a:endParaRPr lang="en-US" sz="1400" kern="1200"/>
        </a:p>
      </dsp:txBody>
      <dsp:txXfrm>
        <a:off x="0" y="2626747"/>
        <a:ext cx="8520600" cy="584325"/>
      </dsp:txXfrm>
    </dsp:sp>
    <dsp:sp modelId="{3AE9C7D9-11AF-4A49-88C6-15EBE9F7B9D0}">
      <dsp:nvSpPr>
        <dsp:cNvPr id="0" name=""/>
        <dsp:cNvSpPr/>
      </dsp:nvSpPr>
      <dsp:spPr>
        <a:xfrm>
          <a:off x="426030" y="2420107"/>
          <a:ext cx="596442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441" tIns="0" rIns="225441" bIns="0" numCol="1" spcCol="1270" anchor="ctr" anchorCtr="0">
          <a:noAutofit/>
        </a:bodyPr>
        <a:lstStyle/>
        <a:p>
          <a:pPr marL="0" lvl="0" indent="0" algn="l" defTabSz="800100">
            <a:lnSpc>
              <a:spcPct val="90000"/>
            </a:lnSpc>
            <a:spcBef>
              <a:spcPct val="0"/>
            </a:spcBef>
            <a:spcAft>
              <a:spcPct val="35000"/>
            </a:spcAft>
            <a:buNone/>
          </a:pPr>
          <a:r>
            <a:rPr lang="en-US" sz="1800" b="0" i="0" kern="1200" dirty="0"/>
            <a:t>Family Acute Response</a:t>
          </a:r>
          <a:endParaRPr lang="en-US" sz="1800" kern="1200" dirty="0"/>
        </a:p>
      </dsp:txBody>
      <dsp:txXfrm>
        <a:off x="446205" y="2440282"/>
        <a:ext cx="5924070"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3" y="-173344"/>
          <a:ext cx="3711433" cy="371143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rtl="0">
            <a:lnSpc>
              <a:spcPct val="90000"/>
            </a:lnSpc>
            <a:spcBef>
              <a:spcPct val="0"/>
            </a:spcBef>
            <a:spcAft>
              <a:spcPct val="35000"/>
            </a:spcAft>
            <a:buNone/>
          </a:pPr>
          <a:r>
            <a:rPr lang="en-US" sz="3600" b="1" kern="1200" cap="none" spc="50" dirty="0">
              <a:ln w="0"/>
              <a:solidFill>
                <a:schemeClr val="bg2"/>
              </a:solidFill>
              <a:effectLst>
                <a:innerShdw blurRad="63500" dist="50800" dir="13500000">
                  <a:srgbClr val="000000">
                    <a:alpha val="50000"/>
                  </a:srgbClr>
                </a:innerShdw>
              </a:effectLst>
            </a:rPr>
            <a:t>INDIVIDUAL</a:t>
          </a:r>
        </a:p>
      </dsp:txBody>
      <dsp:txXfrm>
        <a:off x="494854" y="476156"/>
        <a:ext cx="2721717" cy="1670144"/>
      </dsp:txXfrm>
    </dsp:sp>
    <dsp:sp modelId="{5DB3094F-7FB3-424F-9921-A6637827C131}">
      <dsp:nvSpPr>
        <dsp:cNvPr id="0" name=""/>
        <dsp:cNvSpPr/>
      </dsp:nvSpPr>
      <dsp:spPr>
        <a:xfrm>
          <a:off x="1598284" y="1546173"/>
          <a:ext cx="1708146" cy="1708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cap="none" spc="50" dirty="0">
              <a:ln w="0"/>
              <a:solidFill>
                <a:schemeClr val="bg2"/>
              </a:solidFill>
              <a:effectLst>
                <a:innerShdw blurRad="63500" dist="50800" dir="13500000">
                  <a:srgbClr val="000000">
                    <a:alpha val="50000"/>
                  </a:srgbClr>
                </a:innerShdw>
              </a:effectLst>
            </a:rPr>
            <a:t>    Physical</a:t>
          </a:r>
          <a:r>
            <a:rPr lang="en-US" sz="1400" b="1" kern="1200" cap="none" spc="50" baseline="0" dirty="0">
              <a:ln w="0"/>
              <a:solidFill>
                <a:schemeClr val="bg2"/>
              </a:solidFill>
              <a:effectLst>
                <a:innerShdw blurRad="63500" dist="50800" dir="13500000">
                  <a:srgbClr val="000000">
                    <a:alpha val="50000"/>
                  </a:srgbClr>
                </a:innerShdw>
              </a:effectLst>
            </a:rPr>
            <a:t>   Health</a:t>
          </a:r>
        </a:p>
      </dsp:txBody>
      <dsp:txXfrm>
        <a:off x="2120692" y="1987444"/>
        <a:ext cx="1024888" cy="939480"/>
      </dsp:txXfrm>
    </dsp:sp>
    <dsp:sp modelId="{37CC4927-5544-7549-81BB-AEEEE2D61F07}">
      <dsp:nvSpPr>
        <dsp:cNvPr id="0" name=""/>
        <dsp:cNvSpPr/>
      </dsp:nvSpPr>
      <dsp:spPr>
        <a:xfrm>
          <a:off x="422574" y="1563559"/>
          <a:ext cx="1710151" cy="171015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cap="none" spc="50" dirty="0">
              <a:ln w="0"/>
              <a:solidFill>
                <a:schemeClr val="bg2"/>
              </a:solidFill>
              <a:effectLst>
                <a:innerShdw blurRad="63500" dist="50800" dir="13500000">
                  <a:srgbClr val="000000">
                    <a:alpha val="50000"/>
                  </a:srgbClr>
                </a:innerShdw>
              </a:effectLst>
            </a:rPr>
            <a:t>Mental Health</a:t>
          </a:r>
        </a:p>
      </dsp:txBody>
      <dsp:txXfrm>
        <a:off x="583613" y="2005348"/>
        <a:ext cx="1026091" cy="940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B1E2-299A-E345-91D5-2A471F4431D0}">
      <dsp:nvSpPr>
        <dsp:cNvPr id="0" name=""/>
        <dsp:cNvSpPr/>
      </dsp:nvSpPr>
      <dsp:spPr>
        <a:xfrm>
          <a:off x="-1" y="-2"/>
          <a:ext cx="1121069" cy="11210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b="1" kern="1200" cap="none" spc="50" dirty="0">
              <a:ln w="0"/>
              <a:solidFill>
                <a:schemeClr val="bg2"/>
              </a:solidFill>
              <a:effectLst>
                <a:innerShdw blurRad="63500" dist="50800" dir="13500000">
                  <a:srgbClr val="000000">
                    <a:alpha val="50000"/>
                  </a:srgbClr>
                </a:innerShdw>
              </a:effectLst>
            </a:rPr>
            <a:t>INDIVIDUAL</a:t>
          </a:r>
        </a:p>
      </dsp:txBody>
      <dsp:txXfrm>
        <a:off x="149474" y="196184"/>
        <a:ext cx="822117" cy="504481"/>
      </dsp:txXfrm>
    </dsp:sp>
    <dsp:sp modelId="{5DB3094F-7FB3-424F-9921-A6637827C131}">
      <dsp:nvSpPr>
        <dsp:cNvPr id="0" name=""/>
        <dsp:cNvSpPr/>
      </dsp:nvSpPr>
      <dsp:spPr>
        <a:xfrm>
          <a:off x="482775" y="516137"/>
          <a:ext cx="515959" cy="5159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r>
            <a:rPr lang="en-US" sz="500" b="1" kern="1200" cap="none" spc="50" dirty="0">
              <a:ln w="0"/>
              <a:solidFill>
                <a:schemeClr val="bg2"/>
              </a:solidFill>
              <a:effectLst>
                <a:innerShdw blurRad="63500" dist="50800" dir="13500000">
                  <a:srgbClr val="000000">
                    <a:alpha val="50000"/>
                  </a:srgbClr>
                </a:innerShdw>
              </a:effectLst>
            </a:rPr>
            <a:t>Physical</a:t>
          </a:r>
          <a:r>
            <a:rPr lang="en-US" sz="500" b="1" kern="1200" cap="none" spc="50" baseline="0" dirty="0">
              <a:ln w="0"/>
              <a:solidFill>
                <a:schemeClr val="bg2"/>
              </a:solidFill>
              <a:effectLst>
                <a:innerShdw blurRad="63500" dist="50800" dir="13500000">
                  <a:srgbClr val="000000">
                    <a:alpha val="50000"/>
                  </a:srgbClr>
                </a:innerShdw>
              </a:effectLst>
            </a:rPr>
            <a:t> Health</a:t>
          </a:r>
          <a:endParaRPr lang="en-US" sz="1400" b="1" kern="1200" cap="none" spc="50" baseline="0" dirty="0">
            <a:ln w="0"/>
            <a:solidFill>
              <a:schemeClr val="bg2"/>
            </a:solidFill>
            <a:effectLst>
              <a:innerShdw blurRad="63500" dist="50800" dir="13500000">
                <a:srgbClr val="000000">
                  <a:alpha val="50000"/>
                </a:srgbClr>
              </a:innerShdw>
            </a:effectLst>
          </a:endParaRPr>
        </a:p>
      </dsp:txBody>
      <dsp:txXfrm>
        <a:off x="640572" y="649427"/>
        <a:ext cx="309575" cy="283777"/>
      </dsp:txXfrm>
    </dsp:sp>
    <dsp:sp modelId="{37CC4927-5544-7549-81BB-AEEEE2D61F07}">
      <dsp:nvSpPr>
        <dsp:cNvPr id="0" name=""/>
        <dsp:cNvSpPr/>
      </dsp:nvSpPr>
      <dsp:spPr>
        <a:xfrm>
          <a:off x="127642" y="509115"/>
          <a:ext cx="516565" cy="5165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r>
            <a:rPr lang="en-US" sz="600" b="1" kern="1200" cap="none" spc="50" dirty="0">
              <a:ln w="0"/>
              <a:solidFill>
                <a:schemeClr val="bg2"/>
              </a:solidFill>
              <a:effectLst>
                <a:innerShdw blurRad="63500" dist="50800" dir="13500000">
                  <a:srgbClr val="000000">
                    <a:alpha val="50000"/>
                  </a:srgbClr>
                </a:innerShdw>
              </a:effectLst>
            </a:rPr>
            <a:t>Mental Health</a:t>
          </a:r>
        </a:p>
      </dsp:txBody>
      <dsp:txXfrm>
        <a:off x="176285" y="642561"/>
        <a:ext cx="309939" cy="28411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ositivepsychology.com/mean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ositivepsychology.com/mean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d896e8178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d896e8178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1200" dirty="0">
                <a:solidFill>
                  <a:srgbClr val="FF0000"/>
                </a:solidFill>
                <a:highlight>
                  <a:srgbClr val="FFFFFF"/>
                </a:highlight>
                <a:latin typeface="Arial"/>
                <a:ea typeface="Arial"/>
                <a:cs typeface="Arial"/>
                <a:sym typeface="Arial"/>
              </a:rPr>
              <a:t>Primary caregiver(s) experience</a:t>
            </a:r>
          </a:p>
          <a:p>
            <a:pPr marL="0" lvl="0" indent="0" algn="l" rtl="0">
              <a:spcBef>
                <a:spcPts val="1000"/>
              </a:spcBef>
              <a:spcAft>
                <a:spcPts val="0"/>
              </a:spcAft>
              <a:buNone/>
            </a:pPr>
            <a:r>
              <a:rPr lang="en-US" sz="1200" dirty="0">
                <a:solidFill>
                  <a:srgbClr val="9BAFB5"/>
                </a:solidFill>
                <a:highlight>
                  <a:srgbClr val="FFFFFF"/>
                </a:highlight>
                <a:latin typeface="Arial"/>
                <a:ea typeface="Arial"/>
                <a:cs typeface="Arial"/>
                <a:sym typeface="Arial"/>
              </a:rPr>
              <a:t>•</a:t>
            </a:r>
            <a:r>
              <a:rPr lang="en-US" sz="1200" dirty="0">
                <a:solidFill>
                  <a:srgbClr val="FF0000"/>
                </a:solidFill>
                <a:highlight>
                  <a:srgbClr val="FFFFFF"/>
                </a:highlight>
                <a:latin typeface="Arial"/>
                <a:ea typeface="Arial"/>
                <a:cs typeface="Arial"/>
                <a:sym typeface="Arial"/>
              </a:rPr>
              <a:t>Children experience</a:t>
            </a:r>
          </a:p>
          <a:p>
            <a:pPr marL="0" lvl="0" indent="0" algn="l" rtl="0">
              <a:spcBef>
                <a:spcPts val="1000"/>
              </a:spcBef>
              <a:spcAft>
                <a:spcPts val="0"/>
              </a:spcAft>
              <a:buNone/>
            </a:pPr>
            <a:endParaRPr lang="en-US" sz="1200" dirty="0">
              <a:solidFill>
                <a:srgbClr val="FF0000"/>
              </a:solidFill>
              <a:highlight>
                <a:srgbClr val="FFFFFF"/>
              </a:highlight>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n-US" sz="1200" dirty="0">
                <a:solidFill>
                  <a:srgbClr val="9BAFB5"/>
                </a:solidFill>
                <a:highlight>
                  <a:srgbClr val="FFFFFF"/>
                </a:highlight>
                <a:latin typeface="Arial"/>
                <a:ea typeface="Arial"/>
                <a:cs typeface="Arial"/>
                <a:sym typeface="Arial"/>
              </a:rPr>
              <a:t>•</a:t>
            </a:r>
            <a:r>
              <a:rPr lang="en-US" sz="1200" dirty="0">
                <a:solidFill>
                  <a:srgbClr val="FF0000"/>
                </a:solidFill>
                <a:highlight>
                  <a:srgbClr val="FFFFFF"/>
                </a:highlight>
                <a:latin typeface="Arial"/>
                <a:ea typeface="Arial"/>
                <a:cs typeface="Arial"/>
                <a:sym typeface="Arial"/>
              </a:rPr>
              <a:t>Relationship among all parties</a:t>
            </a:r>
          </a:p>
          <a:p>
            <a:pPr marL="0" lvl="0" indent="0" algn="l" rtl="0">
              <a:spcBef>
                <a:spcPts val="1000"/>
              </a:spcBef>
              <a:spcAft>
                <a:spcPts val="0"/>
              </a:spcAft>
              <a:buNone/>
            </a:pPr>
            <a:endParaRPr lang="en-US" sz="1200" dirty="0">
              <a:solidFill>
                <a:srgbClr val="FF0000"/>
              </a:solidFill>
              <a:highlight>
                <a:srgbClr val="FFFFFF"/>
              </a:highlight>
              <a:latin typeface="Arial"/>
              <a:ea typeface="Arial"/>
              <a:cs typeface="Arial"/>
              <a:sym typeface="Arial"/>
            </a:endParaRPr>
          </a:p>
          <a:p>
            <a:pPr marL="0" lvl="0" indent="0" algn="l" rtl="0">
              <a:spcBef>
                <a:spcPts val="0"/>
              </a:spcBef>
              <a:spcAft>
                <a:spcPts val="0"/>
              </a:spcAft>
              <a:buNone/>
            </a:pPr>
            <a:endParaRPr sz="1200" dirty="0">
              <a:solidFill>
                <a:srgbClr val="555555"/>
              </a:solidFill>
              <a:highlight>
                <a:srgbClr val="FFFFFF"/>
              </a:highlight>
            </a:endParaRPr>
          </a:p>
        </p:txBody>
      </p:sp>
    </p:spTree>
    <p:extLst>
      <p:ext uri="{BB962C8B-B14F-4D97-AF65-F5344CB8AC3E}">
        <p14:creationId xmlns:p14="http://schemas.microsoft.com/office/powerpoint/2010/main" val="189148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d896e8178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d896e8178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555555"/>
              </a:solidFill>
              <a:highlight>
                <a:srgbClr val="FFFFFF"/>
              </a:highlight>
            </a:endParaRPr>
          </a:p>
        </p:txBody>
      </p:sp>
    </p:spTree>
    <p:extLst>
      <p:ext uri="{BB962C8B-B14F-4D97-AF65-F5344CB8AC3E}">
        <p14:creationId xmlns:p14="http://schemas.microsoft.com/office/powerpoint/2010/main" val="57936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d896e8178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d896e8178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555555"/>
                </a:solidFill>
                <a:highlight>
                  <a:srgbClr val="FFFFFF"/>
                </a:highlight>
              </a:rPr>
              <a:t>Advocacy</a:t>
            </a:r>
            <a:endParaRPr sz="1200" dirty="0">
              <a:solidFill>
                <a:srgbClr val="555555"/>
              </a:solidFill>
              <a:highlight>
                <a:srgbClr val="FFFFFF"/>
              </a:highlight>
            </a:endParaRPr>
          </a:p>
        </p:txBody>
      </p:sp>
    </p:spTree>
    <p:extLst>
      <p:ext uri="{BB962C8B-B14F-4D97-AF65-F5344CB8AC3E}">
        <p14:creationId xmlns:p14="http://schemas.microsoft.com/office/powerpoint/2010/main" val="202492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d896e8178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d896e8178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555555"/>
                </a:solidFill>
                <a:highlight>
                  <a:srgbClr val="FFFFFF"/>
                </a:highlight>
              </a:rPr>
              <a:t>Advocacy</a:t>
            </a:r>
            <a:endParaRPr sz="1200" dirty="0">
              <a:solidFill>
                <a:srgbClr val="555555"/>
              </a:solidFill>
              <a:highlight>
                <a:srgbClr val="FFFFFF"/>
              </a:highlight>
            </a:endParaRPr>
          </a:p>
        </p:txBody>
      </p:sp>
    </p:spTree>
    <p:extLst>
      <p:ext uri="{BB962C8B-B14F-4D97-AF65-F5344CB8AC3E}">
        <p14:creationId xmlns:p14="http://schemas.microsoft.com/office/powerpoint/2010/main" val="2743285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d896e8178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d896e8178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vehicle for bonding or disengagement </a:t>
            </a:r>
          </a:p>
          <a:p>
            <a:pPr marL="0" lvl="0" indent="0" algn="l" rtl="0">
              <a:spcBef>
                <a:spcPts val="0"/>
              </a:spcBef>
              <a:spcAft>
                <a:spcPts val="0"/>
              </a:spcAft>
              <a:buNone/>
            </a:pPr>
            <a:r>
              <a:rPr lang="en-US" dirty="0"/>
              <a:t>How the family manifests beliefs around the problem</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f4b552af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f4b552a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bullet 1) </a:t>
            </a:r>
            <a:endParaRPr/>
          </a:p>
          <a:p>
            <a:pPr marL="0" lvl="0" indent="0" algn="l" rtl="0">
              <a:lnSpc>
                <a:spcPct val="115000"/>
              </a:lnSpc>
              <a:spcBef>
                <a:spcPts val="0"/>
              </a:spcBef>
              <a:spcAft>
                <a:spcPts val="0"/>
              </a:spcAft>
              <a:buNone/>
            </a:pPr>
            <a:r>
              <a:rPr lang="en"/>
              <a:t>It is critical to shift toward living well alongside chronic illness by embracing a wellness-in-the-foreground and illness-in-the-background perspective.</a:t>
            </a:r>
            <a:endParaRPr/>
          </a:p>
          <a:p>
            <a:pPr marL="0" lvl="0" indent="0" algn="l" rtl="0">
              <a:spcBef>
                <a:spcPts val="1600"/>
              </a:spcBef>
              <a:spcAft>
                <a:spcPts val="0"/>
              </a:spcAft>
              <a:buNone/>
            </a:pPr>
            <a:r>
              <a:rPr lang="en"/>
              <a:t>The entire family system is affected by chronic illness and multiple family members participate in managing it. </a:t>
            </a:r>
            <a:endParaRPr/>
          </a:p>
          <a:p>
            <a:pPr marL="0" lvl="0" indent="0" algn="l" rtl="0">
              <a:spcBef>
                <a:spcPts val="0"/>
              </a:spcBef>
              <a:spcAft>
                <a:spcPts val="0"/>
              </a:spcAft>
              <a:buNone/>
            </a:pPr>
            <a:endParaRPr/>
          </a:p>
          <a:p>
            <a:pPr marL="0" lvl="0" indent="0" algn="l" rtl="0">
              <a:spcBef>
                <a:spcPts val="0"/>
              </a:spcBef>
              <a:spcAft>
                <a:spcPts val="0"/>
              </a:spcAft>
              <a:buNone/>
            </a:pPr>
            <a:r>
              <a:rPr lang="en"/>
              <a:t>Chronic illness is an ongoing family process of moving toward well-being that involves co-creating a context for living with illness and co-creating alternative ways for doing everyday life - this process involves integrating the illness into the family by learning about it and making space for it as well as making accommodations and adjustments.</a:t>
            </a:r>
            <a:endParaRPr/>
          </a:p>
          <a:p>
            <a:pPr marL="0" lvl="0" indent="0" algn="l" rtl="0">
              <a:spcBef>
                <a:spcPts val="0"/>
              </a:spcBef>
              <a:spcAft>
                <a:spcPts val="0"/>
              </a:spcAft>
              <a:buNone/>
            </a:pPr>
            <a:endParaRPr/>
          </a:p>
          <a:p>
            <a:pPr marL="0" lvl="0" indent="0" algn="l" rtl="0">
              <a:spcBef>
                <a:spcPts val="0"/>
              </a:spcBef>
              <a:spcAft>
                <a:spcPts val="0"/>
              </a:spcAft>
              <a:buNone/>
            </a:pPr>
            <a:r>
              <a:rPr lang="en"/>
              <a:t>Our healthcare system is still organized around a pathogenic service model that is inadequate to respond to the ongoing challenges present by chronic illness. This is why we must shift to a salutogenic service model!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f4b552af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f4b552af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(Following adversarial relationship with illness)</a:t>
            </a:r>
            <a:endParaRPr/>
          </a:p>
          <a:p>
            <a:pPr marL="0" lvl="0" indent="0" algn="l" rtl="0">
              <a:spcBef>
                <a:spcPts val="0"/>
              </a:spcBef>
              <a:spcAft>
                <a:spcPts val="0"/>
              </a:spcAft>
              <a:buNone/>
            </a:pPr>
            <a:r>
              <a:rPr lang="en"/>
              <a:t>Fighting separates oneself from the illness, which results in splitting the body into two warring camps. The aggression involved in the fight is misplaced energy toward the self</a:t>
            </a:r>
            <a:endParaRPr/>
          </a:p>
          <a:p>
            <a:pPr marL="0" lvl="0" indent="0" algn="l" rtl="0">
              <a:spcBef>
                <a:spcPts val="0"/>
              </a:spcBef>
              <a:spcAft>
                <a:spcPts val="0"/>
              </a:spcAft>
              <a:buNone/>
            </a:pPr>
            <a:r>
              <a:rPr lang="en"/>
              <a:t>and is the antithesis of healing. “Thinking of tumors as enemies and the body as a battlefield is not a gentle attitude toward oneself, and ill persons have only enough energy for gentleness”</a:t>
            </a:r>
            <a:endParaRPr/>
          </a:p>
          <a:p>
            <a:pPr marL="0" lvl="0" indent="0" algn="l" rtl="0">
              <a:spcBef>
                <a:spcPts val="0"/>
              </a:spcBef>
              <a:spcAft>
                <a:spcPts val="0"/>
              </a:spcAft>
              <a:buNone/>
            </a:pPr>
            <a:endParaRPr/>
          </a:p>
          <a:p>
            <a:pPr marL="0" lvl="0" indent="0" algn="l" rtl="0">
              <a:spcBef>
                <a:spcPts val="0"/>
              </a:spcBef>
              <a:spcAft>
                <a:spcPts val="0"/>
              </a:spcAft>
              <a:buNone/>
            </a:pPr>
            <a:r>
              <a:rPr lang="en"/>
              <a:t>(Following “The family is in denial”) </a:t>
            </a:r>
            <a:endParaRPr/>
          </a:p>
          <a:p>
            <a:pPr marL="0" lvl="0" indent="0" algn="l" rtl="0">
              <a:spcBef>
                <a:spcPts val="0"/>
              </a:spcBef>
              <a:spcAft>
                <a:spcPts val="0"/>
              </a:spcAft>
              <a:buNone/>
            </a:pPr>
            <a:r>
              <a:rPr lang="en"/>
              <a:t>This is based on the assumption that denial is the opposite of acceptance. However, this is not so. The families did not deny the existence of the illness or condition; they denied its influence in family life. Knowing and accepting are two different things. One can know there is a health problem but accepting the problem and accounting for it in decision making is quite a different matter</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f4b552af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f4b552af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Making sense of the big questions such as “Why me?” or “Why us?” and “Why now?” facilitated movement deeper into accepting. In other words, making meaning of the experience of being sick or disabled is important.</a:t>
            </a:r>
            <a:endParaRPr/>
          </a:p>
          <a:p>
            <a:pPr marL="0" lvl="0" indent="0" algn="l" rtl="0">
              <a:spcBef>
                <a:spcPts val="0"/>
              </a:spcBef>
              <a:spcAft>
                <a:spcPts val="0"/>
              </a:spcAft>
              <a:buNone/>
            </a:pPr>
            <a:endParaRPr/>
          </a:p>
          <a:p>
            <a:pPr marL="0" lvl="0" indent="0" algn="l" rtl="0">
              <a:spcBef>
                <a:spcPts val="0"/>
              </a:spcBef>
              <a:spcAft>
                <a:spcPts val="0"/>
              </a:spcAft>
              <a:buNone/>
            </a:pPr>
            <a:r>
              <a:rPr lang="en"/>
              <a:t>(Following Hard Choices)</a:t>
            </a:r>
            <a:endParaRPr/>
          </a:p>
          <a:p>
            <a:pPr marL="0" lvl="0" indent="0" algn="l" rtl="0">
              <a:spcBef>
                <a:spcPts val="0"/>
              </a:spcBef>
              <a:spcAft>
                <a:spcPts val="0"/>
              </a:spcAft>
              <a:buNone/>
            </a:pPr>
            <a:r>
              <a:rPr lang="en"/>
              <a:t>Profound difference between giving up and letting go involved the element of choice. While both giving up and letting go encompassed loss, giving up implies the absence of choice. Letting go involved choice; although it might not have been totally free choice, it was choice nevertheless</a:t>
            </a:r>
            <a:endParaRPr/>
          </a:p>
          <a:p>
            <a:pPr marL="0" lvl="0" indent="0" algn="l" rtl="0">
              <a:spcBef>
                <a:spcPts val="0"/>
              </a:spcBef>
              <a:spcAft>
                <a:spcPts val="0"/>
              </a:spcAft>
              <a:buNone/>
            </a:pPr>
            <a:endParaRPr/>
          </a:p>
          <a:p>
            <a:pPr marL="0" lvl="0" indent="0" algn="l" rtl="0">
              <a:spcBef>
                <a:spcPts val="0"/>
              </a:spcBef>
              <a:spcAft>
                <a:spcPts val="0"/>
              </a:spcAft>
              <a:buNone/>
            </a:pPr>
            <a:r>
              <a:rPr lang="en"/>
              <a:t>Letting go was balanced by choices about “hanging on,” which involved purposefully retaining essential aspects of personhood and family life. A family who was dealing with childhood diabetes talked about letting go of spontaneous family outings but hanging on to the importance of picnics even though they were different than before because they needed to be carefully planned</a:t>
            </a:r>
            <a:endParaRPr/>
          </a:p>
          <a:p>
            <a:pPr marL="0" lvl="0" indent="0" algn="l" rtl="0">
              <a:spcBef>
                <a:spcPts val="0"/>
              </a:spcBef>
              <a:spcAft>
                <a:spcPts val="0"/>
              </a:spcAft>
              <a:buNone/>
            </a:pPr>
            <a:endParaRPr/>
          </a:p>
          <a:p>
            <a:pPr marL="0" lvl="0" indent="0" algn="l" rtl="0">
              <a:spcBef>
                <a:spcPts val="0"/>
              </a:spcBef>
              <a:spcAft>
                <a:spcPts val="0"/>
              </a:spcAft>
              <a:buNone/>
            </a:pPr>
            <a:r>
              <a:rPr lang="en"/>
              <a:t>(Following Clinical Implications)</a:t>
            </a:r>
            <a:endParaRPr/>
          </a:p>
          <a:p>
            <a:pPr marL="0" lvl="0" indent="0" algn="l" rtl="0">
              <a:lnSpc>
                <a:spcPct val="115000"/>
              </a:lnSpc>
              <a:spcBef>
                <a:spcPts val="0"/>
              </a:spcBef>
              <a:spcAft>
                <a:spcPts val="0"/>
              </a:spcAft>
              <a:buNone/>
            </a:pPr>
            <a:r>
              <a:rPr lang="en"/>
              <a:t>Facilitating values clarification through questions that invite reflection about distinctions between giving up, giving in, letting go, and what is kept, gained, and lost will be helpful.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Attention to what is critical to hang on to, in order to live well, is an important consideration in care planning so that decisions align with goals.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f4b552af3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f4b552af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(Listening to the body)</a:t>
            </a:r>
            <a:endParaRPr/>
          </a:p>
          <a:p>
            <a:pPr marL="0" lvl="0" indent="0" algn="l" rtl="0">
              <a:spcBef>
                <a:spcPts val="0"/>
              </a:spcBef>
              <a:spcAft>
                <a:spcPts val="0"/>
              </a:spcAft>
              <a:buNone/>
            </a:pPr>
            <a:r>
              <a:rPr lang="en"/>
              <a:t>Accepting the condition (in some measure) and making space for it opened up the sense of a new body and a new family. It was a body that had something attached, like a shadow, which also became part of the family</a:t>
            </a:r>
            <a:endParaRPr/>
          </a:p>
          <a:p>
            <a:pPr marL="0" lvl="0" indent="0" algn="l" rtl="0">
              <a:spcBef>
                <a:spcPts val="0"/>
              </a:spcBef>
              <a:spcAft>
                <a:spcPts val="0"/>
              </a:spcAft>
              <a:buNone/>
            </a:pPr>
            <a:endParaRPr/>
          </a:p>
          <a:p>
            <a:pPr marL="0" lvl="0" indent="0" algn="l" rtl="0">
              <a:spcBef>
                <a:spcPts val="0"/>
              </a:spcBef>
              <a:spcAft>
                <a:spcPts val="0"/>
              </a:spcAft>
              <a:buNone/>
            </a:pPr>
            <a:r>
              <a:rPr lang="en"/>
              <a:t>(Maintaining a positive attitude)</a:t>
            </a:r>
            <a:endParaRPr/>
          </a:p>
          <a:p>
            <a:pPr marL="0" lvl="0" indent="0" algn="l" rtl="0">
              <a:spcBef>
                <a:spcPts val="0"/>
              </a:spcBef>
              <a:spcAft>
                <a:spcPts val="0"/>
              </a:spcAft>
              <a:buNone/>
            </a:pPr>
            <a:r>
              <a:rPr lang="en"/>
              <a:t>Maintaining a positive attitude does not mean ignoring the more negative emotions such as guilt, grief, and anger</a:t>
            </a:r>
            <a:endParaRPr/>
          </a:p>
          <a:p>
            <a:pPr marL="0" lvl="0" indent="0" algn="l" rtl="0">
              <a:lnSpc>
                <a:spcPct val="115000"/>
              </a:lnSpc>
              <a:spcBef>
                <a:spcPts val="0"/>
              </a:spcBef>
              <a:spcAft>
                <a:spcPts val="0"/>
              </a:spcAft>
              <a:buNone/>
            </a:pPr>
            <a:r>
              <a:rPr lang="en"/>
              <a:t>When there was an active choice to walk down the positive road, the more negative emotions were acknowledged and dealt with or set aside rather than being the focus of attention. For many families, hanging on to a sense of humor was an extremely valuable resource that supported a positive outlook. By maintaining a positive orientation, family members believed they were able to</a:t>
            </a:r>
            <a:endParaRPr/>
          </a:p>
          <a:p>
            <a:pPr marL="0" lvl="0" indent="0" algn="l" rtl="0">
              <a:lnSpc>
                <a:spcPct val="115000"/>
              </a:lnSpc>
              <a:spcBef>
                <a:spcPts val="0"/>
              </a:spcBef>
              <a:spcAft>
                <a:spcPts val="0"/>
              </a:spcAft>
              <a:buNone/>
            </a:pPr>
            <a:r>
              <a:rPr lang="en"/>
              <a:t>influence the chronic condition, and thus, help themselves.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(Personalizing the program)</a:t>
            </a:r>
            <a:endParaRPr/>
          </a:p>
          <a:p>
            <a:pPr marL="0" lvl="0" indent="0" algn="l" rtl="0">
              <a:lnSpc>
                <a:spcPct val="115000"/>
              </a:lnSpc>
              <a:spcBef>
                <a:spcPts val="0"/>
              </a:spcBef>
              <a:spcAft>
                <a:spcPts val="0"/>
              </a:spcAft>
              <a:buNone/>
            </a:pPr>
            <a:r>
              <a:rPr lang="en"/>
              <a:t>Like getting to know the condition, this involved a time-consuming move from the impersonal to the personal—from living the “book” program for managing the chronic illness to living a</a:t>
            </a:r>
            <a:endParaRPr/>
          </a:p>
          <a:p>
            <a:pPr marL="0" lvl="0" indent="0" algn="l" rtl="0">
              <a:lnSpc>
                <a:spcPct val="115000"/>
              </a:lnSpc>
              <a:spcBef>
                <a:spcPts val="0"/>
              </a:spcBef>
              <a:spcAft>
                <a:spcPts val="0"/>
              </a:spcAft>
              <a:buNone/>
            </a:pPr>
            <a:r>
              <a:rPr lang="en"/>
              <a:t>uniquely modified program that addressed the specifics of one’s own condition in relation to one’s own body in the context of one’s own family and life circumstances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(How much space)</a:t>
            </a:r>
            <a:endParaRPr/>
          </a:p>
          <a:p>
            <a:pPr marL="0" lvl="0" indent="0" algn="l" rtl="0">
              <a:lnSpc>
                <a:spcPct val="115000"/>
              </a:lnSpc>
              <a:spcBef>
                <a:spcPts val="0"/>
              </a:spcBef>
              <a:spcAft>
                <a:spcPts val="0"/>
              </a:spcAft>
              <a:buNone/>
            </a:pPr>
            <a:r>
              <a:rPr lang="en"/>
              <a:t>Setting boundaries or limits on how much influence the illness was permitted to have on personal and family life. Thus, in families that were living with the chronic health problem, the condition was</a:t>
            </a:r>
            <a:endParaRPr/>
          </a:p>
          <a:p>
            <a:pPr marL="0" lvl="0" indent="0" algn="l" rtl="0">
              <a:lnSpc>
                <a:spcPct val="115000"/>
              </a:lnSpc>
              <a:spcBef>
                <a:spcPts val="0"/>
              </a:spcBef>
              <a:spcAft>
                <a:spcPts val="0"/>
              </a:spcAft>
              <a:buNone/>
            </a:pPr>
            <a:r>
              <a:rPr lang="en"/>
              <a:t>consulted but did not “run the show.”</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(Trading off)</a:t>
            </a:r>
            <a:endParaRPr/>
          </a:p>
          <a:p>
            <a:pPr marL="0" lvl="0" indent="0" algn="l" rtl="0">
              <a:lnSpc>
                <a:spcPct val="115000"/>
              </a:lnSpc>
              <a:spcBef>
                <a:spcPts val="0"/>
              </a:spcBef>
              <a:spcAft>
                <a:spcPts val="0"/>
              </a:spcAft>
              <a:buNone/>
            </a:pPr>
            <a:r>
              <a:rPr lang="en"/>
              <a:t>Making continual life adjustments often involved making trade-offs where something is let go to hang on to something else that better contributes to living life “as normal”</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(Clinical Implications)</a:t>
            </a:r>
            <a:endParaRPr/>
          </a:p>
          <a:p>
            <a:pPr marL="0" lvl="0" indent="0" algn="l" rtl="0">
              <a:lnSpc>
                <a:spcPct val="115000"/>
              </a:lnSpc>
              <a:spcBef>
                <a:spcPts val="0"/>
              </a:spcBef>
              <a:spcAft>
                <a:spcPts val="0"/>
              </a:spcAft>
              <a:buNone/>
            </a:pPr>
            <a:r>
              <a:rPr lang="en"/>
              <a:t>Successfully managing life with a chronic condition entails whole family participation in both the work arising from living with illness and the emotional experience</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As expertise and competence grow, self-management may become self/family-directed and include innovative strategies that better enable living well. This requires providers to demonstrate trust in the competence of the family, hold judgments in abeyance, and focus on how the strategies work for the ill person and family rather than whether they adhere to a predetermined pathogenic model of health plan that does not take the specifics of the family situation into account.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f4b552af3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f4b552af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(Someone to count on)</a:t>
            </a:r>
            <a:endParaRPr/>
          </a:p>
          <a:p>
            <a:pPr marL="0" lvl="0" indent="0" algn="l" rtl="0">
              <a:lnSpc>
                <a:spcPct val="115000"/>
              </a:lnSpc>
              <a:spcBef>
                <a:spcPts val="0"/>
              </a:spcBef>
              <a:spcAft>
                <a:spcPts val="0"/>
              </a:spcAft>
              <a:buNone/>
            </a:pPr>
            <a:r>
              <a:rPr lang="en"/>
              <a:t>Essential for the person diagnosed with the chronic condition and for the primary caregiver (sometimes one and the same) to have someone with them in the experience. Having someone to count on meant that no single person carried the emotional burden of managing chronic illness alone. For the ill person/primary caregiver, it meant that at least one person was concerned about them, legitimized their problems, and offered unconditional support.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(Expanding the circle)</a:t>
            </a:r>
            <a:endParaRPr/>
          </a:p>
          <a:p>
            <a:pPr marL="0" lvl="0" indent="0" algn="l" rtl="0">
              <a:lnSpc>
                <a:spcPct val="115000"/>
              </a:lnSpc>
              <a:spcBef>
                <a:spcPts val="0"/>
              </a:spcBef>
              <a:spcAft>
                <a:spcPts val="0"/>
              </a:spcAft>
              <a:buNone/>
            </a:pPr>
            <a:r>
              <a:rPr lang="en"/>
              <a:t>inviting more people into the illness conversation and engaging them in problem solving</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(Clinical implications)</a:t>
            </a:r>
            <a:endParaRPr/>
          </a:p>
          <a:p>
            <a:pPr marL="0" lvl="0" indent="0" algn="l" rtl="0">
              <a:lnSpc>
                <a:spcPct val="115000"/>
              </a:lnSpc>
              <a:spcBef>
                <a:spcPts val="0"/>
              </a:spcBef>
              <a:spcAft>
                <a:spcPts val="0"/>
              </a:spcAft>
              <a:buNone/>
            </a:pPr>
            <a:r>
              <a:rPr lang="en"/>
              <a:t>From the family perspective, provider intent to be helpful may not translate into the experience of being helped. We can be most helpful when judgments are suspended so that understanding</a:t>
            </a:r>
            <a:endParaRPr/>
          </a:p>
          <a:p>
            <a:pPr marL="0" lvl="0" indent="0" algn="l" rtl="0">
              <a:lnSpc>
                <a:spcPct val="115000"/>
              </a:lnSpc>
              <a:spcBef>
                <a:spcPts val="0"/>
              </a:spcBef>
              <a:spcAft>
                <a:spcPts val="0"/>
              </a:spcAft>
              <a:buNone/>
            </a:pPr>
            <a:r>
              <a:rPr lang="en"/>
              <a:t>is facilitated and when we seek guidance from those we wish to help. Given that many families are extremely adept at organizing extensive and highly effective supportive</a:t>
            </a:r>
            <a:endParaRPr/>
          </a:p>
          <a:p>
            <a:pPr marL="0" lvl="0" indent="0" algn="l" rtl="0">
              <a:lnSpc>
                <a:spcPct val="115000"/>
              </a:lnSpc>
              <a:spcBef>
                <a:spcPts val="0"/>
              </a:spcBef>
              <a:spcAft>
                <a:spcPts val="0"/>
              </a:spcAft>
              <a:buNone/>
            </a:pPr>
            <a:r>
              <a:rPr lang="en"/>
              <a:t>networks, it is useful to assess this constellation of helping relationships to better understand the family’s resources and resourcefulness as well as our place in the picture. It is</a:t>
            </a:r>
            <a:endParaRPr/>
          </a:p>
          <a:p>
            <a:pPr marL="0" lvl="0" indent="0" algn="l" rtl="0">
              <a:lnSpc>
                <a:spcPct val="115000"/>
              </a:lnSpc>
              <a:spcBef>
                <a:spcPts val="0"/>
              </a:spcBef>
              <a:spcAft>
                <a:spcPts val="0"/>
              </a:spcAft>
              <a:buNone/>
            </a:pPr>
            <a:r>
              <a:rPr lang="en"/>
              <a:t>part of our responsibility to strengthen the supportive network rather than disrupt it.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Families have difficulty balancing life and illness, and health care relationships can make the process even more difficult if providers are not available, knowledgeable,</a:t>
            </a:r>
            <a:endParaRPr/>
          </a:p>
          <a:p>
            <a:pPr marL="0" lvl="0" indent="0" algn="l" rtl="0">
              <a:lnSpc>
                <a:spcPct val="115000"/>
              </a:lnSpc>
              <a:spcBef>
                <a:spcPts val="0"/>
              </a:spcBef>
              <a:spcAft>
                <a:spcPts val="0"/>
              </a:spcAft>
              <a:buNone/>
            </a:pPr>
            <a:r>
              <a:rPr lang="en"/>
              <a:t>skilled communicators, and flexible.</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896e8178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896e8178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f4b552af3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f4b552af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Wellness-in-the-foreground and illness-in-the-background -- “living a life” versus “living an illness”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Families are able to reconstruct life when there is some stability and predictability in the chronic illness, and they achieve a sense of competence in managing related problems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(Shift of focus)</a:t>
            </a:r>
            <a:endParaRPr/>
          </a:p>
          <a:p>
            <a:pPr marL="0" lvl="0" indent="0" algn="l" rtl="0">
              <a:lnSpc>
                <a:spcPct val="115000"/>
              </a:lnSpc>
              <a:spcBef>
                <a:spcPts val="0"/>
              </a:spcBef>
              <a:spcAft>
                <a:spcPts val="0"/>
              </a:spcAft>
              <a:buNone/>
            </a:pPr>
            <a:r>
              <a:rPr lang="en"/>
              <a:t>A literal shift of focus outside the self as they began to expand their engagement with living by doing such things as volunteering or participating in new work or recreational activities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The importance of being engaged in valued and meaningful activities as a key to resilience when turning points in chronic illness arise, cannot be underestimated. Frank (1991) found that “illness takes away parts of your life, but in doing so it gives you the opportunity to choose the life you will lead, as opposed to living out the one you have simply accumulated over the years” (p. 1).</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(Things falling into place)</a:t>
            </a:r>
            <a:endParaRPr/>
          </a:p>
          <a:p>
            <a:pPr marL="0" lvl="0" indent="0" algn="l" rtl="0">
              <a:lnSpc>
                <a:spcPct val="115000"/>
              </a:lnSpc>
              <a:spcBef>
                <a:spcPts val="0"/>
              </a:spcBef>
              <a:spcAft>
                <a:spcPts val="0"/>
              </a:spcAft>
              <a:buNone/>
            </a:pPr>
            <a:r>
              <a:rPr lang="en"/>
              <a:t>Finding a focus outside the self often involved testing the limits of what was previously thought possible, which, for many means moving forward through trial and error. Families talk about things falling into place and a sense of things coming together that arose as they successfully managed the constraints imposed by illness and expanded their engagement in living.</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(Letting go)</a:t>
            </a:r>
            <a:endParaRPr/>
          </a:p>
          <a:p>
            <a:pPr marL="0" lvl="0" indent="0" algn="l" rtl="0">
              <a:lnSpc>
                <a:spcPct val="115000"/>
              </a:lnSpc>
              <a:spcBef>
                <a:spcPts val="0"/>
              </a:spcBef>
              <a:spcAft>
                <a:spcPts val="0"/>
              </a:spcAft>
              <a:buNone/>
            </a:pPr>
            <a:r>
              <a:rPr lang="en"/>
              <a:t>Families were able to reconstruct life when there was some stability and predictability in the chronic illness and its related problems. However, if the illness changed and demanded attention, it moved back into the foreground and the focus on reconstructing life was displaced and interrupted. In those circumstances, the whole process began again with the fight, which was a time, however brief, of resisting the new demands. Therefore, the phase of reconstructing life was often subjected to challenges by the chronic illness, which upset the fine balance that permitted an orientation to living a full life</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(Clinical Implications)</a:t>
            </a:r>
            <a:endParaRPr/>
          </a:p>
          <a:p>
            <a:pPr marL="0" lvl="0" indent="0" algn="l" rtl="0">
              <a:lnSpc>
                <a:spcPct val="115000"/>
              </a:lnSpc>
              <a:spcBef>
                <a:spcPts val="0"/>
              </a:spcBef>
              <a:spcAft>
                <a:spcPts val="0"/>
              </a:spcAft>
              <a:buNone/>
            </a:pPr>
            <a:r>
              <a:rPr lang="en"/>
              <a:t>When families adjust illness management strategies to fit life rather than holding to the medically ideal “book” version of how to manage, providers respond by demanding that more attention be given to the illness, or that the book version of treatment be adhered to, and so they are seen to be serving illness rather than life. This had the power to undermine the familial sense of competence, create tension in health care relationships, and interrupt healing.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The practice implications are simple and straightforward: Providers must also shift the focus beyond illness to the bigger picture of living, and we must engage with families with respect for the expertise they have developed in managing their condition. Furthermore, we must refrain from using an acceptance–denial framework to make sense of and evaluate how people manage life with chronic illness because it constrains our ability to listen and invites us to label behaviors as negative behavior that sustains denial.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(Remember: the fight - This is based on the assumption that denial is the opposite of acceptance. However, this is not so. The families did not deny the existence of the illness or condition; they denied its influence in family life. Knowing and accepting are two different things. One can know there is a health problem but accepting the problem and accounting for it in decision making is quite a different matter)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It is extremely helpful to use a strengths-based approach by initially focusing on what is going right rather than what is going wrong with illness management. Families manage well by effectively</a:t>
            </a:r>
            <a:endParaRPr/>
          </a:p>
          <a:p>
            <a:pPr marL="0" lvl="0" indent="0" algn="l" rtl="0">
              <a:lnSpc>
                <a:spcPct val="115000"/>
              </a:lnSpc>
              <a:spcBef>
                <a:spcPts val="0"/>
              </a:spcBef>
              <a:spcAft>
                <a:spcPts val="0"/>
              </a:spcAft>
              <a:buNone/>
            </a:pPr>
            <a:r>
              <a:rPr lang="en"/>
              <a:t>integrating illness in the family system such that family life incorporated both wellness and illness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f4b552af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f4b552a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summary,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Phases 1 to 3 and 5 address the family’s relationship with illness; Phase 4 addresses the relationship among family members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Phase 1: The Fight</a:t>
            </a:r>
            <a:endParaRPr dirty="0"/>
          </a:p>
          <a:p>
            <a:pPr marL="0" lvl="0" indent="0" algn="l" rtl="0">
              <a:spcBef>
                <a:spcPts val="0"/>
              </a:spcBef>
              <a:spcAft>
                <a:spcPts val="0"/>
              </a:spcAft>
              <a:buNone/>
            </a:pPr>
            <a:r>
              <a:rPr lang="en" dirty="0"/>
              <a:t>An adversarial relationship with illness characterized by actively resisting recognizing, acknowledging, and including the illness or illness problems in everyday family life. Closing space for the illness means attempting to shut it out.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Phase 2: Accepting</a:t>
            </a:r>
            <a:endParaRPr dirty="0"/>
          </a:p>
          <a:p>
            <a:pPr marL="0" lvl="0" indent="0" algn="l" rtl="0">
              <a:spcBef>
                <a:spcPts val="0"/>
              </a:spcBef>
              <a:spcAft>
                <a:spcPts val="0"/>
              </a:spcAft>
              <a:buNone/>
            </a:pPr>
            <a:r>
              <a:rPr lang="en" dirty="0"/>
              <a:t>Acceding or agreeing to the presence of the illness or illness problems and the need to make changes in response. Some participants called this “coming to terms” but most used the word</a:t>
            </a:r>
            <a:endParaRPr dirty="0"/>
          </a:p>
          <a:p>
            <a:pPr marL="0" lvl="0" indent="0" algn="l" rtl="0">
              <a:spcBef>
                <a:spcPts val="0"/>
              </a:spcBef>
              <a:spcAft>
                <a:spcPts val="0"/>
              </a:spcAft>
              <a:buNone/>
            </a:pPr>
            <a:r>
              <a:rPr lang="en" dirty="0"/>
              <a:t>“accepting.” This was marked by stopping the fight against the illness and the beginning of including illness in family life.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Phase 3: Living with the Chronic Illness</a:t>
            </a:r>
            <a:endParaRPr dirty="0"/>
          </a:p>
          <a:p>
            <a:pPr marL="0" lvl="0" indent="0" algn="l" rtl="0">
              <a:spcBef>
                <a:spcPts val="0"/>
              </a:spcBef>
              <a:spcAft>
                <a:spcPts val="0"/>
              </a:spcAft>
              <a:buNone/>
            </a:pPr>
            <a:r>
              <a:rPr lang="en" dirty="0"/>
              <a:t>Figuring out how to integrate the illness in family life; how to work with the illness in a way that minimized its impact. The family’s relationship with illness shifts to a negotiated co-existence.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Phase 4: Sharing the Experience</a:t>
            </a:r>
            <a:endParaRPr dirty="0"/>
          </a:p>
          <a:p>
            <a:pPr marL="0" lvl="0" indent="0" algn="l" rtl="0">
              <a:spcBef>
                <a:spcPts val="0"/>
              </a:spcBef>
              <a:spcAft>
                <a:spcPts val="0"/>
              </a:spcAft>
              <a:buNone/>
            </a:pPr>
            <a:r>
              <a:rPr lang="en" dirty="0"/>
              <a:t>Establishing and maintaining family and social relationships such that the ill person and primary caregiver experience being supported and accompanied.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Phase 5: Reconstructing life:</a:t>
            </a:r>
            <a:endParaRPr dirty="0"/>
          </a:p>
          <a:p>
            <a:pPr marL="0" lvl="0" indent="0" algn="l" rtl="0">
              <a:spcBef>
                <a:spcPts val="0"/>
              </a:spcBef>
              <a:spcAft>
                <a:spcPts val="0"/>
              </a:spcAft>
              <a:buNone/>
            </a:pPr>
            <a:r>
              <a:rPr lang="en" dirty="0"/>
              <a:t>Living moves into the foreground and illness moves into the background. How to live beyond illness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cycle revolved around the “making of hard choices,” which had to do with letting go, hanging on, picking up, and trading off</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d896e8178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d896e8178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dirty="0">
                <a:solidFill>
                  <a:srgbClr val="2A2A2A"/>
                </a:solidFill>
                <a:highlight>
                  <a:srgbClr val="FFFFFF"/>
                </a:highlight>
                <a:latin typeface="Lora"/>
                <a:ea typeface="Lora"/>
                <a:cs typeface="Lora"/>
                <a:sym typeface="Lora"/>
              </a:rPr>
              <a:t>Storytelling is how we make </a:t>
            </a:r>
            <a:r>
              <a:rPr lang="en" sz="1350" b="1" dirty="0">
                <a:solidFill>
                  <a:srgbClr val="464A61"/>
                </a:solidFill>
                <a:highlight>
                  <a:srgbClr val="FFFFFF"/>
                </a:highlight>
                <a:uFill>
                  <a:noFill/>
                </a:uFill>
                <a:latin typeface="Lora"/>
                <a:ea typeface="Lora"/>
                <a:cs typeface="Lora"/>
                <a:sym typeface="Lora"/>
                <a:hlinkClick r:id="rId3"/>
              </a:rPr>
              <a:t>meaning</a:t>
            </a:r>
            <a:r>
              <a:rPr lang="en" sz="1350" dirty="0">
                <a:solidFill>
                  <a:srgbClr val="2A2A2A"/>
                </a:solidFill>
                <a:highlight>
                  <a:srgbClr val="FFFFFF"/>
                </a:highlight>
                <a:latin typeface="Lora"/>
                <a:ea typeface="Lora"/>
                <a:cs typeface="Lora"/>
                <a:sym typeface="Lora"/>
              </a:rPr>
              <a:t> and find purpose in our own experience (Standish, 2013).</a:t>
            </a:r>
          </a:p>
          <a:p>
            <a:pPr marL="0" lvl="0" indent="0" algn="l" rtl="0">
              <a:spcBef>
                <a:spcPts val="0"/>
              </a:spcBef>
              <a:spcAft>
                <a:spcPts val="0"/>
              </a:spcAft>
              <a:buNone/>
            </a:pPr>
            <a:endParaRPr lang="en" sz="1350" dirty="0">
              <a:solidFill>
                <a:srgbClr val="2A2A2A"/>
              </a:solidFill>
              <a:highlight>
                <a:srgbClr val="FFFFFF"/>
              </a:highlight>
              <a:latin typeface="Lora"/>
              <a:ea typeface="Lora"/>
              <a:cs typeface="Lora"/>
              <a:sym typeface="Lora"/>
            </a:endParaRPr>
          </a:p>
          <a:p>
            <a:pPr marL="0" lvl="0" indent="0" algn="l" rtl="0">
              <a:spcBef>
                <a:spcPts val="0"/>
              </a:spcBef>
              <a:spcAft>
                <a:spcPts val="0"/>
              </a:spcAft>
              <a:buNone/>
            </a:pPr>
            <a:r>
              <a:rPr lang="en" sz="1350" dirty="0">
                <a:solidFill>
                  <a:srgbClr val="2A2A2A"/>
                </a:solidFill>
                <a:highlight>
                  <a:srgbClr val="FFFFFF"/>
                </a:highlight>
                <a:latin typeface="Lora"/>
                <a:ea typeface="Lora"/>
                <a:cs typeface="Lora"/>
                <a:sym typeface="Lora"/>
              </a:rPr>
              <a:t>How have you all worked through all the challenges you have had to contend with thus far? - finding strengths </a:t>
            </a:r>
          </a:p>
          <a:p>
            <a:pPr marL="0" lvl="0" indent="0" algn="l" rtl="0">
              <a:spcBef>
                <a:spcPts val="0"/>
              </a:spcBef>
              <a:spcAft>
                <a:spcPts val="0"/>
              </a:spcAft>
              <a:buNone/>
            </a:pPr>
            <a:r>
              <a:rPr lang="en" sz="1350" dirty="0">
                <a:solidFill>
                  <a:srgbClr val="2A2A2A"/>
                </a:solidFill>
                <a:highlight>
                  <a:srgbClr val="FFFFFF"/>
                </a:highlight>
                <a:latin typeface="Lora"/>
                <a:ea typeface="Lora"/>
                <a:cs typeface="Lora"/>
                <a:sym typeface="Lora"/>
              </a:rPr>
              <a:t>What have you learned about yourselves as you have encountered these challenges?</a:t>
            </a:r>
          </a:p>
          <a:p>
            <a:pPr marL="0" lvl="0" indent="0" algn="l" rtl="0">
              <a:spcBef>
                <a:spcPts val="0"/>
              </a:spcBef>
              <a:spcAft>
                <a:spcPts val="0"/>
              </a:spcAft>
              <a:buNone/>
            </a:pPr>
            <a:r>
              <a:rPr lang="en" sz="1350" dirty="0">
                <a:solidFill>
                  <a:srgbClr val="2A2A2A"/>
                </a:solidFill>
                <a:highlight>
                  <a:srgbClr val="FFFFFF"/>
                </a:highlight>
                <a:latin typeface="Lora"/>
                <a:ea typeface="Lora"/>
                <a:cs typeface="Lora"/>
                <a:sym typeface="Lora"/>
              </a:rPr>
              <a:t>What support has been most helpful to you all during this time? </a:t>
            </a:r>
            <a:endParaRPr sz="1350" dirty="0">
              <a:solidFill>
                <a:srgbClr val="2A2A2A"/>
              </a:solidFill>
              <a:highlight>
                <a:srgbClr val="FFFFFF"/>
              </a:highlight>
              <a:latin typeface="Lora"/>
              <a:ea typeface="Lora"/>
              <a:cs typeface="Lora"/>
              <a:sym typeface="Lora"/>
            </a:endParaRPr>
          </a:p>
          <a:p>
            <a:pPr marL="0" lvl="0" indent="0" algn="l" rtl="0">
              <a:spcBef>
                <a:spcPts val="0"/>
              </a:spcBef>
              <a:spcAft>
                <a:spcPts val="0"/>
              </a:spcAft>
              <a:buNone/>
            </a:pPr>
            <a:endParaRPr sz="1350" dirty="0">
              <a:solidFill>
                <a:srgbClr val="2A2A2A"/>
              </a:solidFill>
              <a:highlight>
                <a:srgbClr val="FFFFFF"/>
              </a:highlight>
              <a:latin typeface="Lora"/>
              <a:ea typeface="Lora"/>
              <a:cs typeface="Lora"/>
              <a:sym typeface="Lor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e8219af9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e8219af9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dirty="0">
                <a:solidFill>
                  <a:srgbClr val="2A2A2A"/>
                </a:solidFill>
                <a:highlight>
                  <a:srgbClr val="FFFFFF"/>
                </a:highlight>
                <a:latin typeface="Lora"/>
                <a:ea typeface="Lora"/>
                <a:cs typeface="Lora"/>
                <a:sym typeface="Lora"/>
              </a:rPr>
              <a:t>Storytelling is how we make </a:t>
            </a:r>
            <a:r>
              <a:rPr lang="en" sz="1350" b="1" dirty="0">
                <a:solidFill>
                  <a:srgbClr val="464A61"/>
                </a:solidFill>
                <a:highlight>
                  <a:srgbClr val="FFFFFF"/>
                </a:highlight>
                <a:uFill>
                  <a:noFill/>
                </a:uFill>
                <a:latin typeface="Lora"/>
                <a:ea typeface="Lora"/>
                <a:cs typeface="Lora"/>
                <a:sym typeface="Lora"/>
                <a:hlinkClick r:id="rId3"/>
              </a:rPr>
              <a:t>meaning</a:t>
            </a:r>
            <a:r>
              <a:rPr lang="en" sz="1350" dirty="0">
                <a:solidFill>
                  <a:srgbClr val="2A2A2A"/>
                </a:solidFill>
                <a:highlight>
                  <a:srgbClr val="FFFFFF"/>
                </a:highlight>
                <a:latin typeface="Lora"/>
                <a:ea typeface="Lora"/>
                <a:cs typeface="Lora"/>
                <a:sym typeface="Lora"/>
              </a:rPr>
              <a:t> and find purpose in our own experience (Standish, 2013).</a:t>
            </a:r>
          </a:p>
          <a:p>
            <a:pPr marL="0" lvl="0" indent="0" algn="l" rtl="0">
              <a:spcBef>
                <a:spcPts val="0"/>
              </a:spcBef>
              <a:spcAft>
                <a:spcPts val="0"/>
              </a:spcAft>
              <a:buNone/>
            </a:pPr>
            <a:endParaRPr lang="en" sz="1350" dirty="0">
              <a:solidFill>
                <a:srgbClr val="2A2A2A"/>
              </a:solidFill>
              <a:highlight>
                <a:srgbClr val="FFFFFF"/>
              </a:highlight>
              <a:latin typeface="Lora"/>
              <a:ea typeface="Lora"/>
              <a:cs typeface="Lora"/>
              <a:sym typeface="Lora"/>
            </a:endParaRPr>
          </a:p>
          <a:p>
            <a:pPr marL="0" lvl="0" indent="0" algn="l" rtl="0">
              <a:spcBef>
                <a:spcPts val="0"/>
              </a:spcBef>
              <a:spcAft>
                <a:spcPts val="0"/>
              </a:spcAft>
              <a:buNone/>
            </a:pPr>
            <a:r>
              <a:rPr lang="en" sz="1350" dirty="0">
                <a:solidFill>
                  <a:srgbClr val="2A2A2A"/>
                </a:solidFill>
                <a:highlight>
                  <a:srgbClr val="FFFFFF"/>
                </a:highlight>
                <a:latin typeface="Lora"/>
                <a:ea typeface="Lora"/>
                <a:cs typeface="Lora"/>
                <a:sym typeface="Lora"/>
              </a:rPr>
              <a:t>THE FIRST FACTOR- SELF</a:t>
            </a:r>
          </a:p>
          <a:p>
            <a:pPr marL="0" lvl="0" indent="0" algn="l" rtl="0">
              <a:spcBef>
                <a:spcPts val="0"/>
              </a:spcBef>
              <a:spcAft>
                <a:spcPts val="0"/>
              </a:spcAft>
              <a:buNone/>
            </a:pPr>
            <a:r>
              <a:rPr lang="en" sz="1350" dirty="0">
                <a:solidFill>
                  <a:srgbClr val="2A2A2A"/>
                </a:solidFill>
                <a:highlight>
                  <a:srgbClr val="FFFFFF"/>
                </a:highlight>
                <a:latin typeface="Lora"/>
                <a:ea typeface="Lora"/>
                <a:cs typeface="Lora"/>
                <a:sym typeface="Lora"/>
              </a:rPr>
              <a:t>SECOND ORDER FACTORS- CREATIVE, COPING, SO</a:t>
            </a:r>
            <a:r>
              <a:rPr lang="en-US" sz="1350" dirty="0">
                <a:solidFill>
                  <a:srgbClr val="2A2A2A"/>
                </a:solidFill>
                <a:highlight>
                  <a:srgbClr val="FFFFFF"/>
                </a:highlight>
                <a:latin typeface="Lora"/>
                <a:ea typeface="Lora"/>
                <a:cs typeface="Lora"/>
                <a:sym typeface="Lora"/>
              </a:rPr>
              <a:t>CI</a:t>
            </a:r>
            <a:r>
              <a:rPr lang="en" sz="1350" dirty="0">
                <a:solidFill>
                  <a:srgbClr val="2A2A2A"/>
                </a:solidFill>
                <a:highlight>
                  <a:srgbClr val="FFFFFF"/>
                </a:highlight>
                <a:latin typeface="Lora"/>
                <a:ea typeface="Lora"/>
                <a:cs typeface="Lora"/>
                <a:sym typeface="Lora"/>
              </a:rPr>
              <a:t>AL, PHYSICAL, ESESNTIAL</a:t>
            </a:r>
          </a:p>
          <a:p>
            <a:pPr marL="0" lvl="0" indent="0" algn="l" rtl="0">
              <a:spcBef>
                <a:spcPts val="0"/>
              </a:spcBef>
              <a:spcAft>
                <a:spcPts val="0"/>
              </a:spcAft>
              <a:buNone/>
            </a:pPr>
            <a:r>
              <a:rPr lang="en" sz="1350" dirty="0">
                <a:solidFill>
                  <a:srgbClr val="2A2A2A"/>
                </a:solidFill>
                <a:highlight>
                  <a:srgbClr val="FFFFFF"/>
                </a:highlight>
                <a:latin typeface="Lora"/>
                <a:ea typeface="Lora"/>
                <a:cs typeface="Lora"/>
                <a:sym typeface="Lora"/>
              </a:rPr>
              <a:t>WITHIN 2</a:t>
            </a:r>
            <a:r>
              <a:rPr lang="en" sz="1350" baseline="30000" dirty="0">
                <a:solidFill>
                  <a:srgbClr val="2A2A2A"/>
                </a:solidFill>
                <a:highlight>
                  <a:srgbClr val="FFFFFF"/>
                </a:highlight>
                <a:latin typeface="Lora"/>
                <a:ea typeface="Lora"/>
                <a:cs typeface="Lora"/>
                <a:sym typeface="Lora"/>
              </a:rPr>
              <a:t>ND</a:t>
            </a:r>
            <a:r>
              <a:rPr lang="en" sz="1350" dirty="0">
                <a:solidFill>
                  <a:srgbClr val="2A2A2A"/>
                </a:solidFill>
                <a:highlight>
                  <a:srgbClr val="FFFFFF"/>
                </a:highlight>
                <a:latin typeface="Lora"/>
                <a:ea typeface="Lora"/>
                <a:cs typeface="Lora"/>
                <a:sym typeface="Lora"/>
              </a:rPr>
              <a:t> ORDER FACTORS- THIRD ORDER FACTORS- REALISTIC BELIEFS, STRESS MANAGEMENT, SELF-WORTH, LEISURE, FRIENDSHIP, LOVE, EXERCISE, SPIRITUALITY, NURITION, SELF-CARE, GENDER IDENTITY, CULTURAL IDENTITY, THINKING, EMOTIONS, CONTROL, WORK HUMOR</a:t>
            </a:r>
          </a:p>
          <a:p>
            <a:pPr marL="0" lvl="0" indent="0" algn="l" rtl="0">
              <a:spcBef>
                <a:spcPts val="0"/>
              </a:spcBef>
              <a:spcAft>
                <a:spcPts val="0"/>
              </a:spcAft>
              <a:buNone/>
            </a:pPr>
            <a:r>
              <a:rPr lang="en" sz="1350" dirty="0">
                <a:solidFill>
                  <a:srgbClr val="2A2A2A"/>
                </a:solidFill>
                <a:highlight>
                  <a:srgbClr val="FFFFFF"/>
                </a:highlight>
                <a:latin typeface="Lora"/>
                <a:ea typeface="Lora"/>
                <a:cs typeface="Lora"/>
                <a:sym typeface="Lora"/>
              </a:rPr>
              <a:t>CONTEXTUAL VARIABLES- IMPACT THEY HAVE ON FAMILY AND FAMILY IN THE WORLD </a:t>
            </a:r>
          </a:p>
          <a:p>
            <a:pPr marL="0" lvl="0" indent="0" algn="l" rtl="0">
              <a:spcBef>
                <a:spcPts val="0"/>
              </a:spcBef>
              <a:spcAft>
                <a:spcPts val="0"/>
              </a:spcAft>
              <a:buNone/>
            </a:pPr>
            <a:endParaRPr sz="1350" dirty="0">
              <a:solidFill>
                <a:srgbClr val="2A2A2A"/>
              </a:solidFill>
              <a:highlight>
                <a:srgbClr val="FFFFFF"/>
              </a:highlight>
              <a:latin typeface="Lora"/>
              <a:ea typeface="Lora"/>
              <a:cs typeface="Lora"/>
              <a:sym typeface="Lora"/>
            </a:endParaRPr>
          </a:p>
          <a:p>
            <a:pPr marL="0" lvl="0" indent="0" algn="l" rtl="0">
              <a:spcBef>
                <a:spcPts val="0"/>
              </a:spcBef>
              <a:spcAft>
                <a:spcPts val="0"/>
              </a:spcAft>
              <a:buNone/>
            </a:pPr>
            <a:endParaRPr sz="1350" dirty="0">
              <a:solidFill>
                <a:srgbClr val="2A2A2A"/>
              </a:solidFill>
              <a:highlight>
                <a:srgbClr val="FFFFFF"/>
              </a:highlight>
              <a:latin typeface="Lora"/>
              <a:ea typeface="Lora"/>
              <a:cs typeface="Lora"/>
              <a:sym typeface="Lor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d896e8178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d896e8178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1911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d896e8178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d896e8178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3406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d896e817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d896e817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925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EMILY</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Receiving a diagnosis of a chronic illness and beginning treatment initiates families into the lengthy chapter of learning to live with and manage a lifelong illness. </a:t>
            </a:r>
          </a:p>
          <a:p>
            <a:r>
              <a:rPr lang="en-US" sz="1100" b="0" i="0" u="none" strike="noStrike" cap="none" dirty="0">
                <a:solidFill>
                  <a:srgbClr val="000000"/>
                </a:solidFill>
                <a:effectLst/>
                <a:latin typeface="Arial"/>
                <a:ea typeface="Arial"/>
                <a:cs typeface="Arial"/>
                <a:sym typeface="Arial"/>
              </a:rPr>
              <a:t>The prognosis and course of treatment for people with a chronic disease varies tremendously over time, so it can be difficult for families to know how much their lives will change and what will happen to their family member in the future.</a:t>
            </a:r>
          </a:p>
          <a:p>
            <a:r>
              <a:rPr lang="en-US" sz="1100" b="0" i="0" u="none" strike="noStrike" cap="none" dirty="0">
                <a:solidFill>
                  <a:srgbClr val="000000"/>
                </a:solidFill>
                <a:effectLst/>
                <a:latin typeface="Arial"/>
                <a:ea typeface="Arial"/>
                <a:cs typeface="Arial"/>
                <a:sym typeface="Arial"/>
              </a:rPr>
              <a:t>Depending on the nature and severity of symptoms, families may have to deal with </a:t>
            </a:r>
          </a:p>
          <a:p>
            <a:pPr lvl="1"/>
            <a:r>
              <a:rPr lang="en-US" sz="1100" b="0" i="0" u="none" strike="noStrike" cap="none" dirty="0">
                <a:solidFill>
                  <a:srgbClr val="000000"/>
                </a:solidFill>
                <a:effectLst/>
                <a:latin typeface="Arial"/>
                <a:ea typeface="Arial"/>
                <a:cs typeface="Arial"/>
                <a:sym typeface="Arial"/>
              </a:rPr>
              <a:t>financial burdens, </a:t>
            </a:r>
          </a:p>
          <a:p>
            <a:pPr lvl="1"/>
            <a:r>
              <a:rPr lang="en-US" sz="1100" b="0" i="0" u="none" strike="noStrike" cap="none" dirty="0">
                <a:solidFill>
                  <a:srgbClr val="000000"/>
                </a:solidFill>
                <a:effectLst/>
                <a:latin typeface="Arial"/>
                <a:ea typeface="Arial"/>
                <a:cs typeface="Arial"/>
                <a:sym typeface="Arial"/>
              </a:rPr>
              <a:t>serious medication side effects, </a:t>
            </a:r>
          </a:p>
          <a:p>
            <a:pPr lvl="1"/>
            <a:r>
              <a:rPr lang="en-US" sz="1100" b="0" i="0" u="none" strike="noStrike" cap="none" dirty="0">
                <a:solidFill>
                  <a:srgbClr val="000000"/>
                </a:solidFill>
                <a:effectLst/>
                <a:latin typeface="Arial"/>
                <a:ea typeface="Arial"/>
                <a:cs typeface="Arial"/>
                <a:sym typeface="Arial"/>
              </a:rPr>
              <a:t>communication difficulties, </a:t>
            </a:r>
          </a:p>
          <a:p>
            <a:pPr lvl="1"/>
            <a:r>
              <a:rPr lang="en-US" sz="1100" b="0" i="0" u="none" strike="noStrike" cap="none" dirty="0">
                <a:solidFill>
                  <a:srgbClr val="000000"/>
                </a:solidFill>
                <a:effectLst/>
                <a:latin typeface="Arial"/>
                <a:ea typeface="Arial"/>
                <a:cs typeface="Arial"/>
                <a:sym typeface="Arial"/>
              </a:rPr>
              <a:t>sexual problems, </a:t>
            </a:r>
          </a:p>
          <a:p>
            <a:pPr lvl="1"/>
            <a:r>
              <a:rPr lang="en-US" sz="1100" b="0" i="0" u="none" strike="noStrike" cap="none" dirty="0">
                <a:solidFill>
                  <a:srgbClr val="000000"/>
                </a:solidFill>
                <a:effectLst/>
                <a:latin typeface="Arial"/>
                <a:ea typeface="Arial"/>
                <a:cs typeface="Arial"/>
                <a:sym typeface="Arial"/>
              </a:rPr>
              <a:t>challenges associated with pregnancy and breastfeeding, </a:t>
            </a:r>
          </a:p>
          <a:p>
            <a:pPr lvl="1"/>
            <a:r>
              <a:rPr lang="en-US" sz="1100" b="0" i="0" u="none" strike="noStrike" cap="none" dirty="0">
                <a:solidFill>
                  <a:srgbClr val="000000"/>
                </a:solidFill>
                <a:effectLst/>
                <a:latin typeface="Arial"/>
                <a:ea typeface="Arial"/>
                <a:cs typeface="Arial"/>
                <a:sym typeface="Arial"/>
              </a:rPr>
              <a:t>and role changes as a result of the care required by the family member with the chronic illness. </a:t>
            </a:r>
          </a:p>
          <a:p>
            <a:pPr lvl="0"/>
            <a:r>
              <a:rPr lang="en-US" sz="1100" b="0" i="0" u="none" strike="noStrike" cap="none" dirty="0">
                <a:solidFill>
                  <a:srgbClr val="000000"/>
                </a:solidFill>
                <a:effectLst/>
                <a:latin typeface="Arial"/>
                <a:ea typeface="Arial"/>
                <a:cs typeface="Arial"/>
                <a:sym typeface="Arial"/>
              </a:rPr>
              <a:t>Family therapists can play a vital role in helping family members deal with day-to-day aspects of living with a family member experiencing a chronic illness as well as manage:</a:t>
            </a:r>
          </a:p>
          <a:p>
            <a:pPr lvl="1"/>
            <a:r>
              <a:rPr lang="en-US" sz="1100" b="0" i="0" u="none" strike="noStrike" cap="none" dirty="0">
                <a:solidFill>
                  <a:srgbClr val="000000"/>
                </a:solidFill>
                <a:effectLst/>
                <a:latin typeface="Arial"/>
                <a:ea typeface="Arial"/>
                <a:cs typeface="Arial"/>
                <a:sym typeface="Arial"/>
              </a:rPr>
              <a:t>Stress, </a:t>
            </a:r>
          </a:p>
          <a:p>
            <a:pPr lvl="1"/>
            <a:r>
              <a:rPr lang="en-US" sz="1100" b="0" i="0" u="none" strike="noStrike" cap="none" dirty="0">
                <a:solidFill>
                  <a:srgbClr val="000000"/>
                </a:solidFill>
                <a:effectLst/>
                <a:latin typeface="Arial"/>
                <a:ea typeface="Arial"/>
                <a:cs typeface="Arial"/>
                <a:sym typeface="Arial"/>
              </a:rPr>
              <a:t>anxiety, </a:t>
            </a:r>
          </a:p>
          <a:p>
            <a:pPr lvl="1"/>
            <a:r>
              <a:rPr lang="en-US" sz="1100" b="0" i="0" u="none" strike="noStrike" cap="none" dirty="0">
                <a:solidFill>
                  <a:srgbClr val="000000"/>
                </a:solidFill>
                <a:effectLst/>
                <a:latin typeface="Arial"/>
                <a:ea typeface="Arial"/>
                <a:cs typeface="Arial"/>
                <a:sym typeface="Arial"/>
              </a:rPr>
              <a:t>depression, </a:t>
            </a:r>
          </a:p>
          <a:p>
            <a:pPr lvl="1"/>
            <a:r>
              <a:rPr lang="en-US" sz="1100" b="0" i="0" u="none" strike="noStrike" cap="none" dirty="0">
                <a:solidFill>
                  <a:srgbClr val="000000"/>
                </a:solidFill>
                <a:effectLst/>
                <a:latin typeface="Arial"/>
                <a:ea typeface="Arial"/>
                <a:cs typeface="Arial"/>
                <a:sym typeface="Arial"/>
              </a:rPr>
              <a:t>family conflict, </a:t>
            </a:r>
          </a:p>
          <a:p>
            <a:pPr lvl="1"/>
            <a:r>
              <a:rPr lang="en-US" sz="1100" b="0" i="0" u="none" strike="noStrike" cap="none" dirty="0">
                <a:solidFill>
                  <a:srgbClr val="000000"/>
                </a:solidFill>
                <a:effectLst/>
                <a:latin typeface="Arial"/>
                <a:ea typeface="Arial"/>
                <a:cs typeface="Arial"/>
                <a:sym typeface="Arial"/>
              </a:rPr>
              <a:t>communication problems, </a:t>
            </a:r>
          </a:p>
          <a:p>
            <a:pPr lvl="1"/>
            <a:r>
              <a:rPr lang="en-US" sz="1100" b="0" i="0" u="none" strike="noStrike" cap="none" dirty="0">
                <a:solidFill>
                  <a:srgbClr val="000000"/>
                </a:solidFill>
                <a:effectLst/>
                <a:latin typeface="Arial"/>
                <a:ea typeface="Arial"/>
                <a:cs typeface="Arial"/>
                <a:sym typeface="Arial"/>
              </a:rPr>
              <a:t>and caregiving issues associated with the illness. </a:t>
            </a:r>
          </a:p>
          <a:p>
            <a:endParaRPr lang="en-US" dirty="0"/>
          </a:p>
        </p:txBody>
      </p:sp>
    </p:spTree>
    <p:extLst>
      <p:ext uri="{BB962C8B-B14F-4D97-AF65-F5344CB8AC3E}">
        <p14:creationId xmlns:p14="http://schemas.microsoft.com/office/powerpoint/2010/main" val="45666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d896e8178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d896e8178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FAWN</a:t>
            </a:r>
          </a:p>
          <a:p>
            <a:pPr marL="0" lvl="0" indent="0" algn="l" rtl="0">
              <a:spcBef>
                <a:spcPts val="0"/>
              </a:spcBef>
              <a:spcAft>
                <a:spcPts val="0"/>
              </a:spcAft>
              <a:buNone/>
            </a:pPr>
            <a:r>
              <a:rPr lang="en-US" dirty="0"/>
              <a:t>Interestingly Mental Illness not Mentioned Here???</a:t>
            </a:r>
          </a:p>
          <a:p>
            <a:pPr marL="0" lvl="0" indent="0" algn="l" rtl="0">
              <a:spcBef>
                <a:spcPts val="0"/>
              </a:spcBef>
              <a:spcAft>
                <a:spcPts val="0"/>
              </a:spcAft>
              <a:buNone/>
            </a:pPr>
            <a:r>
              <a:rPr lang="en-US" dirty="0"/>
              <a:t>Can Mental Illness be a “chronic illness?”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d896e8178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d896e8178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FAWN</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highlight>
                  <a:srgbClr val="FFFFFF"/>
                </a:highlight>
              </a:rPr>
              <a:t>FAWN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dirty="0">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highlight>
                  <a:srgbClr val="FFFFFF"/>
                </a:highlight>
              </a:rPr>
              <a:t>Lifestyle choices (e.g., physical activity) can impact chronic disease(s) differently among men and women.  </a:t>
            </a:r>
            <a:endParaRPr lang="en-US" sz="1100" dirty="0">
              <a:highlight>
                <a:srgbClr val="FFFFFF"/>
              </a:highlight>
            </a:endParaRPr>
          </a:p>
          <a:p>
            <a:pPr marL="0" lvl="0" indent="0" algn="l" rtl="0">
              <a:spcBef>
                <a:spcPts val="0"/>
              </a:spcBef>
              <a:spcAft>
                <a:spcPts val="0"/>
              </a:spcAft>
              <a:buNone/>
            </a:pPr>
            <a:endParaRPr lang="en-US" sz="1100" dirty="0">
              <a:solidFill>
                <a:srgbClr val="555555"/>
              </a:solidFill>
              <a:highlight>
                <a:srgbClr val="FFFFFF"/>
              </a:highlight>
            </a:endParaRPr>
          </a:p>
          <a:p>
            <a:pPr marL="0" lvl="0" indent="0" algn="l" rtl="0">
              <a:spcBef>
                <a:spcPts val="0"/>
              </a:spcBef>
              <a:spcAft>
                <a:spcPts val="0"/>
              </a:spcAft>
              <a:buNone/>
            </a:pPr>
            <a:endParaRPr lang="en-US" sz="1100" dirty="0">
              <a:solidFill>
                <a:srgbClr val="555555"/>
              </a:solidFill>
              <a:highlight>
                <a:srgbClr val="FFFFFF"/>
              </a:highlight>
            </a:endParaRPr>
          </a:p>
          <a:p>
            <a:pPr marL="0" lvl="0" indent="0" algn="l" rtl="0">
              <a:spcBef>
                <a:spcPts val="0"/>
              </a:spcBef>
              <a:spcAft>
                <a:spcPts val="0"/>
              </a:spcAft>
              <a:buNone/>
            </a:pPr>
            <a:r>
              <a:rPr lang="en-US" sz="1100" dirty="0">
                <a:solidFill>
                  <a:srgbClr val="555555"/>
                </a:solidFill>
                <a:highlight>
                  <a:srgbClr val="FFFFFF"/>
                </a:highlight>
              </a:rPr>
              <a:t>Decreased physical activity increased the risks of congestive heart failure and stroke in women.  In men, it increased the risks of lung cancer, COPD, and diabetes</a:t>
            </a:r>
          </a:p>
          <a:p>
            <a:pPr marL="0" lvl="0" indent="0" algn="l" rtl="0">
              <a:spcBef>
                <a:spcPts val="0"/>
              </a:spcBef>
              <a:spcAft>
                <a:spcPts val="0"/>
              </a:spcAft>
              <a:buNone/>
            </a:pPr>
            <a:endParaRPr lang="en-US" sz="1100" dirty="0">
              <a:solidFill>
                <a:srgbClr val="555555"/>
              </a:solidFill>
              <a:highlight>
                <a:srgbClr val="FFFFFF"/>
              </a:highlight>
            </a:endParaRPr>
          </a:p>
          <a:p>
            <a:pPr marL="0" lvl="0" indent="0" algn="l" rtl="0">
              <a:spcBef>
                <a:spcPts val="0"/>
              </a:spcBef>
              <a:spcAft>
                <a:spcPts val="0"/>
              </a:spcAft>
              <a:buNone/>
            </a:pPr>
            <a:r>
              <a:rPr lang="en-US" sz="1100" dirty="0">
                <a:solidFill>
                  <a:srgbClr val="555555"/>
                </a:solidFill>
                <a:highlight>
                  <a:srgbClr val="FFFFFF"/>
                </a:highlight>
              </a:rPr>
              <a:t>Not eating fruits and vegetables daily &amp; </a:t>
            </a:r>
            <a:r>
              <a:rPr lang="en-US" sz="1100" dirty="0" err="1">
                <a:solidFill>
                  <a:srgbClr val="555555"/>
                </a:solidFill>
                <a:highlight>
                  <a:srgbClr val="FFFFFF"/>
                </a:highlight>
              </a:rPr>
              <a:t>bmi</a:t>
            </a:r>
            <a:r>
              <a:rPr lang="en-US" sz="1100" dirty="0">
                <a:solidFill>
                  <a:srgbClr val="555555"/>
                </a:solidFill>
                <a:highlight>
                  <a:srgbClr val="FFFFFF"/>
                </a:highlight>
              </a:rPr>
              <a:t> was associated with a higher risk of diabetes in both men and women.</a:t>
            </a:r>
          </a:p>
          <a:p>
            <a:endParaRPr lang="en-US" dirty="0"/>
          </a:p>
        </p:txBody>
      </p:sp>
    </p:spTree>
    <p:extLst>
      <p:ext uri="{BB962C8B-B14F-4D97-AF65-F5344CB8AC3E}">
        <p14:creationId xmlns:p14="http://schemas.microsoft.com/office/powerpoint/2010/main" val="239103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FAWN</a:t>
            </a:r>
          </a:p>
          <a:p>
            <a:endParaRPr lang="en-US" dirty="0"/>
          </a:p>
        </p:txBody>
      </p:sp>
    </p:spTree>
    <p:extLst>
      <p:ext uri="{BB962C8B-B14F-4D97-AF65-F5344CB8AC3E}">
        <p14:creationId xmlns:p14="http://schemas.microsoft.com/office/powerpoint/2010/main" val="69736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1000"/>
              </a:spcBef>
              <a:spcAft>
                <a:spcPts val="0"/>
              </a:spcAft>
              <a:buNone/>
            </a:pPr>
            <a:r>
              <a:rPr lang="en-US" dirty="0">
                <a:solidFill>
                  <a:srgbClr val="9BAFB5"/>
                </a:solidFill>
                <a:latin typeface="Arial"/>
                <a:ea typeface="Arial"/>
                <a:cs typeface="Arial"/>
                <a:sym typeface="Arial"/>
              </a:rPr>
              <a:t>•</a:t>
            </a:r>
            <a:r>
              <a:rPr lang="en-US" dirty="0">
                <a:solidFill>
                  <a:srgbClr val="FF0000"/>
                </a:solidFill>
                <a:latin typeface="Arial"/>
                <a:ea typeface="Arial"/>
                <a:cs typeface="Arial"/>
                <a:sym typeface="Arial"/>
              </a:rPr>
              <a:t>Family member living with chronic illness.</a:t>
            </a:r>
          </a:p>
          <a:p>
            <a:pPr marL="0" lvl="0" indent="0" algn="l" rtl="0">
              <a:spcBef>
                <a:spcPts val="1000"/>
              </a:spcBef>
              <a:spcAft>
                <a:spcPts val="0"/>
              </a:spcAft>
              <a:buNone/>
            </a:pPr>
            <a:r>
              <a:rPr lang="en-US" dirty="0">
                <a:solidFill>
                  <a:srgbClr val="9BAFB5"/>
                </a:solidFill>
                <a:latin typeface="Arial"/>
                <a:ea typeface="Arial"/>
                <a:cs typeface="Arial"/>
                <a:sym typeface="Arial"/>
              </a:rPr>
              <a:t>•</a:t>
            </a:r>
            <a:r>
              <a:rPr lang="en-US" dirty="0">
                <a:solidFill>
                  <a:srgbClr val="FF0000"/>
                </a:solidFill>
                <a:latin typeface="Arial"/>
                <a:ea typeface="Arial"/>
                <a:cs typeface="Arial"/>
                <a:sym typeface="Arial"/>
              </a:rPr>
              <a:t>Primary caregiver(s) experience</a:t>
            </a:r>
          </a:p>
          <a:p>
            <a:pPr marL="0" lvl="0" indent="0" algn="l" rtl="0">
              <a:spcBef>
                <a:spcPts val="1000"/>
              </a:spcBef>
              <a:spcAft>
                <a:spcPts val="0"/>
              </a:spcAft>
              <a:buNone/>
            </a:pPr>
            <a:r>
              <a:rPr lang="en-US" dirty="0">
                <a:solidFill>
                  <a:srgbClr val="9BAFB5"/>
                </a:solidFill>
                <a:latin typeface="Arial"/>
                <a:ea typeface="Arial"/>
                <a:cs typeface="Arial"/>
                <a:sym typeface="Arial"/>
              </a:rPr>
              <a:t>•</a:t>
            </a:r>
            <a:r>
              <a:rPr lang="en-US" dirty="0">
                <a:solidFill>
                  <a:srgbClr val="FF0000"/>
                </a:solidFill>
                <a:latin typeface="Arial"/>
                <a:ea typeface="Arial"/>
                <a:cs typeface="Arial"/>
                <a:sym typeface="Arial"/>
              </a:rPr>
              <a:t>Children</a:t>
            </a:r>
          </a:p>
          <a:p>
            <a:pPr marL="0" lvl="0" indent="0" algn="l" rtl="0">
              <a:spcBef>
                <a:spcPts val="1000"/>
              </a:spcBef>
              <a:spcAft>
                <a:spcPts val="0"/>
              </a:spcAft>
              <a:buNone/>
            </a:pPr>
            <a:r>
              <a:rPr lang="en-US" dirty="0">
                <a:solidFill>
                  <a:srgbClr val="9BAFB5"/>
                </a:solidFill>
                <a:latin typeface="Arial"/>
                <a:ea typeface="Arial"/>
                <a:cs typeface="Arial"/>
                <a:sym typeface="Arial"/>
              </a:rPr>
              <a:t>•</a:t>
            </a:r>
            <a:r>
              <a:rPr lang="en-US" dirty="0">
                <a:solidFill>
                  <a:srgbClr val="FF0000"/>
                </a:solidFill>
                <a:latin typeface="Arial"/>
                <a:ea typeface="Arial"/>
                <a:cs typeface="Arial"/>
                <a:sym typeface="Arial"/>
              </a:rPr>
              <a:t>Relationship among all parties</a:t>
            </a:r>
          </a:p>
          <a:p>
            <a:pPr marL="0" lvl="0" indent="0" algn="l" rtl="0">
              <a:spcBef>
                <a:spcPts val="1000"/>
              </a:spcBef>
              <a:spcAft>
                <a:spcPts val="0"/>
              </a:spcAft>
              <a:buNone/>
            </a:pPr>
            <a:r>
              <a:rPr lang="en-US" dirty="0">
                <a:solidFill>
                  <a:srgbClr val="9BAFB5"/>
                </a:solidFill>
                <a:latin typeface="Arial"/>
                <a:ea typeface="Arial"/>
                <a:cs typeface="Arial"/>
                <a:sym typeface="Arial"/>
              </a:rPr>
              <a:t>•</a:t>
            </a:r>
            <a:r>
              <a:rPr lang="en-US" dirty="0">
                <a:solidFill>
                  <a:srgbClr val="FF0000"/>
                </a:solidFill>
                <a:latin typeface="Arial"/>
                <a:ea typeface="Arial"/>
                <a:cs typeface="Arial"/>
                <a:sym typeface="Arial"/>
              </a:rPr>
              <a:t>*Describe the experience </a:t>
            </a:r>
          </a:p>
          <a:p>
            <a:endParaRPr lang="en-US" dirty="0"/>
          </a:p>
        </p:txBody>
      </p:sp>
    </p:spTree>
    <p:extLst>
      <p:ext uri="{BB962C8B-B14F-4D97-AF65-F5344CB8AC3E}">
        <p14:creationId xmlns:p14="http://schemas.microsoft.com/office/powerpoint/2010/main" val="280945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d896e8178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d896e8178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FF0000"/>
                </a:solidFill>
                <a:highlight>
                  <a:srgbClr val="FFFFFF"/>
                </a:highlight>
                <a:latin typeface="Arial"/>
                <a:ea typeface="Arial"/>
                <a:cs typeface="Arial"/>
                <a:sym typeface="Arial"/>
              </a:rPr>
              <a:t>Family member living with chronic illness.</a:t>
            </a:r>
            <a:endParaRPr sz="1200" dirty="0">
              <a:solidFill>
                <a:srgbClr val="555555"/>
              </a:solidFill>
              <a:highlight>
                <a:srgbClr val="FFFFFF"/>
              </a:highlight>
            </a:endParaRPr>
          </a:p>
        </p:txBody>
      </p:sp>
    </p:spTree>
    <p:extLst>
      <p:ext uri="{BB962C8B-B14F-4D97-AF65-F5344CB8AC3E}">
        <p14:creationId xmlns:p14="http://schemas.microsoft.com/office/powerpoint/2010/main" val="2698051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0.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11.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18" Type="http://schemas.openxmlformats.org/officeDocument/2006/relationships/diagramData" Target="../diagrams/data16.xml"/><Relationship Id="rId26" Type="http://schemas.openxmlformats.org/officeDocument/2006/relationships/diagramColors" Target="../diagrams/colors17.xml"/><Relationship Id="rId3" Type="http://schemas.openxmlformats.org/officeDocument/2006/relationships/diagramData" Target="../diagrams/data13.xml"/><Relationship Id="rId21" Type="http://schemas.openxmlformats.org/officeDocument/2006/relationships/diagramColors" Target="../diagrams/colors16.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5" Type="http://schemas.openxmlformats.org/officeDocument/2006/relationships/diagramQuickStyle" Target="../diagrams/quickStyle17.xml"/><Relationship Id="rId2" Type="http://schemas.openxmlformats.org/officeDocument/2006/relationships/notesSlide" Target="../notesSlides/notesSlide12.xml"/><Relationship Id="rId16" Type="http://schemas.openxmlformats.org/officeDocument/2006/relationships/diagramColors" Target="../diagrams/colors15.xml"/><Relationship Id="rId20" Type="http://schemas.openxmlformats.org/officeDocument/2006/relationships/diagramQuickStyle" Target="../diagrams/quickStyle16.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24" Type="http://schemas.openxmlformats.org/officeDocument/2006/relationships/diagramLayout" Target="../diagrams/layout17.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23" Type="http://schemas.openxmlformats.org/officeDocument/2006/relationships/diagramData" Target="../diagrams/data17.xml"/><Relationship Id="rId10" Type="http://schemas.openxmlformats.org/officeDocument/2006/relationships/diagramQuickStyle" Target="../diagrams/quickStyle14.xml"/><Relationship Id="rId19" Type="http://schemas.openxmlformats.org/officeDocument/2006/relationships/diagramLayout" Target="../diagrams/layout16.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 Id="rId22" Type="http://schemas.microsoft.com/office/2007/relationships/diagramDrawing" Target="../diagrams/drawing16.xml"/><Relationship Id="rId27" Type="http://schemas.microsoft.com/office/2007/relationships/diagramDrawing" Target="../diagrams/drawing1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18" Type="http://schemas.openxmlformats.org/officeDocument/2006/relationships/diagramData" Target="../diagrams/data21.xml"/><Relationship Id="rId26" Type="http://schemas.openxmlformats.org/officeDocument/2006/relationships/diagramColors" Target="../diagrams/colors22.xml"/><Relationship Id="rId3" Type="http://schemas.openxmlformats.org/officeDocument/2006/relationships/diagramData" Target="../diagrams/data18.xml"/><Relationship Id="rId21" Type="http://schemas.openxmlformats.org/officeDocument/2006/relationships/diagramColors" Target="../diagrams/colors21.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5" Type="http://schemas.openxmlformats.org/officeDocument/2006/relationships/diagramQuickStyle" Target="../diagrams/quickStyle22.xml"/><Relationship Id="rId2" Type="http://schemas.openxmlformats.org/officeDocument/2006/relationships/notesSlide" Target="../notesSlides/notesSlide13.xml"/><Relationship Id="rId16" Type="http://schemas.openxmlformats.org/officeDocument/2006/relationships/diagramColors" Target="../diagrams/colors20.xml"/><Relationship Id="rId20" Type="http://schemas.openxmlformats.org/officeDocument/2006/relationships/diagramQuickStyle" Target="../diagrams/quickStyle21.xml"/><Relationship Id="rId29" Type="http://schemas.openxmlformats.org/officeDocument/2006/relationships/diagramLayout" Target="../diagrams/layout23.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24" Type="http://schemas.openxmlformats.org/officeDocument/2006/relationships/diagramLayout" Target="../diagrams/layout22.xml"/><Relationship Id="rId32" Type="http://schemas.microsoft.com/office/2007/relationships/diagramDrawing" Target="../diagrams/drawing23.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23" Type="http://schemas.openxmlformats.org/officeDocument/2006/relationships/diagramData" Target="../diagrams/data22.xml"/><Relationship Id="rId28" Type="http://schemas.openxmlformats.org/officeDocument/2006/relationships/diagramData" Target="../diagrams/data23.xml"/><Relationship Id="rId10" Type="http://schemas.openxmlformats.org/officeDocument/2006/relationships/diagramQuickStyle" Target="../diagrams/quickStyle19.xml"/><Relationship Id="rId19" Type="http://schemas.openxmlformats.org/officeDocument/2006/relationships/diagramLayout" Target="../diagrams/layout21.xml"/><Relationship Id="rId31" Type="http://schemas.openxmlformats.org/officeDocument/2006/relationships/diagramColors" Target="../diagrams/colors23.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 Id="rId22" Type="http://schemas.microsoft.com/office/2007/relationships/diagramDrawing" Target="../diagrams/drawing21.xml"/><Relationship Id="rId27" Type="http://schemas.microsoft.com/office/2007/relationships/diagramDrawing" Target="../diagrams/drawing22.xml"/><Relationship Id="rId30" Type="http://schemas.openxmlformats.org/officeDocument/2006/relationships/diagramQuickStyle" Target="../diagrams/quickStyle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37/14256-000%20-%20Chapter%20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oi.org/10.1093/ije/dyz07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547800" y="1382875"/>
            <a:ext cx="80484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dirty="0">
                <a:latin typeface="Arial"/>
                <a:ea typeface="Arial"/>
                <a:cs typeface="Arial"/>
                <a:sym typeface="Arial"/>
              </a:rPr>
              <a:t>Turning Stress into Strength: </a:t>
            </a:r>
            <a:r>
              <a:rPr lang="en" sz="3000" dirty="0">
                <a:latin typeface="Arial"/>
                <a:ea typeface="Arial"/>
                <a:cs typeface="Arial"/>
                <a:sym typeface="Arial"/>
              </a:rPr>
              <a:t>Chronic Illness and the Family</a:t>
            </a:r>
            <a:endParaRPr sz="3000" dirty="0"/>
          </a:p>
        </p:txBody>
      </p:sp>
      <p:sp>
        <p:nvSpPr>
          <p:cNvPr id="67" name="Google Shape;67;p13"/>
          <p:cNvSpPr txBox="1">
            <a:spLocks noGrp="1"/>
          </p:cNvSpPr>
          <p:nvPr>
            <p:ph type="subTitle" idx="1"/>
          </p:nvPr>
        </p:nvSpPr>
        <p:spPr>
          <a:xfrm>
            <a:off x="1810950" y="2458800"/>
            <a:ext cx="5522100" cy="1549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1000"/>
              </a:spcBef>
              <a:spcAft>
                <a:spcPts val="0"/>
              </a:spcAft>
              <a:buNone/>
            </a:pPr>
            <a:r>
              <a:rPr lang="en" sz="1500" dirty="0">
                <a:solidFill>
                  <a:schemeClr val="bg2"/>
                </a:solidFill>
                <a:latin typeface="Arial"/>
                <a:ea typeface="Arial"/>
                <a:cs typeface="Arial"/>
                <a:sym typeface="Arial"/>
              </a:rPr>
              <a:t>Emily Gable Robinson, M.A.Ed., MFT</a:t>
            </a:r>
            <a:endParaRPr sz="1500" dirty="0">
              <a:solidFill>
                <a:schemeClr val="bg2"/>
              </a:solidFill>
              <a:latin typeface="Arial"/>
              <a:ea typeface="Arial"/>
              <a:cs typeface="Arial"/>
              <a:sym typeface="Arial"/>
            </a:endParaRPr>
          </a:p>
          <a:p>
            <a:pPr marL="0" lvl="0" indent="0" algn="ctr" rtl="0">
              <a:lnSpc>
                <a:spcPct val="115000"/>
              </a:lnSpc>
              <a:spcBef>
                <a:spcPts val="1000"/>
              </a:spcBef>
              <a:spcAft>
                <a:spcPts val="0"/>
              </a:spcAft>
              <a:buNone/>
            </a:pPr>
            <a:r>
              <a:rPr lang="en" sz="1500" dirty="0">
                <a:solidFill>
                  <a:schemeClr val="bg2"/>
                </a:solidFill>
                <a:latin typeface="Arial"/>
                <a:ea typeface="Arial"/>
                <a:cs typeface="Arial"/>
                <a:sym typeface="Arial"/>
              </a:rPr>
              <a:t>Chase T. T. Morgan-Swaney, M.A.Ed., LPC, NCC, CWC</a:t>
            </a:r>
            <a:endParaRPr sz="1500" dirty="0">
              <a:solidFill>
                <a:schemeClr val="bg2"/>
              </a:solidFill>
              <a:latin typeface="Arial"/>
              <a:ea typeface="Arial"/>
              <a:cs typeface="Arial"/>
              <a:sym typeface="Arial"/>
            </a:endParaRPr>
          </a:p>
          <a:p>
            <a:pPr marL="0" lvl="0" indent="0" algn="ctr" rtl="0">
              <a:lnSpc>
                <a:spcPct val="115000"/>
              </a:lnSpc>
              <a:spcBef>
                <a:spcPts val="1000"/>
              </a:spcBef>
              <a:spcAft>
                <a:spcPts val="0"/>
              </a:spcAft>
              <a:buNone/>
            </a:pPr>
            <a:r>
              <a:rPr lang="en" sz="1500" dirty="0">
                <a:solidFill>
                  <a:schemeClr val="bg2"/>
                </a:solidFill>
                <a:latin typeface="Arial"/>
                <a:ea typeface="Arial"/>
                <a:cs typeface="Arial"/>
                <a:sym typeface="Arial"/>
              </a:rPr>
              <a:t>&amp; Fawn C. Gordon, M.A.Ed., LPC</a:t>
            </a:r>
            <a:endParaRPr sz="1500" dirty="0">
              <a:solidFill>
                <a:schemeClr val="bg2"/>
              </a:solidFill>
              <a:latin typeface="Arial"/>
              <a:ea typeface="Arial"/>
              <a:cs typeface="Arial"/>
              <a:sym typeface="Arial"/>
            </a:endParaRPr>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4D51-DD36-F748-AA5B-8D7D4ACF709C}"/>
              </a:ext>
            </a:extLst>
          </p:cNvPr>
          <p:cNvSpPr>
            <a:spLocks noGrp="1"/>
          </p:cNvSpPr>
          <p:nvPr>
            <p:ph type="ctrTitle"/>
          </p:nvPr>
        </p:nvSpPr>
        <p:spPr/>
        <p:txBody>
          <a:bodyPr/>
          <a:lstStyle/>
          <a:p>
            <a:r>
              <a:rPr lang="en-US" dirty="0"/>
              <a:t>5 Ecosystemic Splits</a:t>
            </a:r>
          </a:p>
        </p:txBody>
      </p:sp>
      <p:sp>
        <p:nvSpPr>
          <p:cNvPr id="3" name="Subtitle 2">
            <a:extLst>
              <a:ext uri="{FF2B5EF4-FFF2-40B4-BE49-F238E27FC236}">
                <a16:creationId xmlns:a16="http://schemas.microsoft.com/office/drawing/2014/main" id="{D21CC288-D68D-144A-896D-D382DAD645CC}"/>
              </a:ext>
            </a:extLst>
          </p:cNvPr>
          <p:cNvSpPr>
            <a:spLocks noGrp="1"/>
          </p:cNvSpPr>
          <p:nvPr>
            <p:ph type="subTitle" idx="1"/>
          </p:nvPr>
        </p:nvSpPr>
        <p:spPr/>
        <p:txBody>
          <a:bodyPr/>
          <a:lstStyle/>
          <a:p>
            <a:r>
              <a:rPr lang="en-US" sz="2000" dirty="0"/>
              <a:t>Families Are Faced With Fragmented</a:t>
            </a:r>
          </a:p>
          <a:p>
            <a:r>
              <a:rPr lang="en-US" sz="2000" dirty="0"/>
              <a:t>and Ineffective Care</a:t>
            </a:r>
          </a:p>
        </p:txBody>
      </p:sp>
    </p:spTree>
    <p:extLst>
      <p:ext uri="{BB962C8B-B14F-4D97-AF65-F5344CB8AC3E}">
        <p14:creationId xmlns:p14="http://schemas.microsoft.com/office/powerpoint/2010/main" val="324944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highlight>
                  <a:srgbClr val="FFFFFF"/>
                </a:highlight>
                <a:latin typeface="Arial"/>
                <a:cs typeface="Arial"/>
                <a:sym typeface="Arial"/>
              </a:rPr>
              <a:t>Split 1: Mind and Body</a:t>
            </a:r>
            <a:endParaRPr dirty="0">
              <a:highlight>
                <a:srgbClr val="FFFFFF"/>
              </a:highlight>
            </a:endParaRPr>
          </a:p>
        </p:txBody>
      </p:sp>
      <p:graphicFrame>
        <p:nvGraphicFramePr>
          <p:cNvPr id="4" name="Diagram 3">
            <a:extLst>
              <a:ext uri="{FF2B5EF4-FFF2-40B4-BE49-F238E27FC236}">
                <a16:creationId xmlns:a16="http://schemas.microsoft.com/office/drawing/2014/main" id="{303A5059-97E8-5B48-9102-40D1D190AEFD}"/>
              </a:ext>
            </a:extLst>
          </p:cNvPr>
          <p:cNvGraphicFramePr/>
          <p:nvPr>
            <p:extLst>
              <p:ext uri="{D42A27DB-BD31-4B8C-83A1-F6EECF244321}">
                <p14:modId xmlns:p14="http://schemas.microsoft.com/office/powerpoint/2010/main" val="668247251"/>
              </p:ext>
            </p:extLst>
          </p:nvPr>
        </p:nvGraphicFramePr>
        <p:xfrm>
          <a:off x="2716287" y="1243087"/>
          <a:ext cx="3711426" cy="3711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749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highlight>
                  <a:srgbClr val="FFFFFF"/>
                </a:highlight>
                <a:latin typeface="Arial"/>
                <a:cs typeface="Arial"/>
                <a:sym typeface="Arial"/>
              </a:rPr>
              <a:t>Split 2: Individual and Family</a:t>
            </a:r>
            <a:endParaRPr dirty="0">
              <a:highlight>
                <a:srgbClr val="FFFFFF"/>
              </a:highlight>
            </a:endParaRPr>
          </a:p>
        </p:txBody>
      </p:sp>
      <p:sp>
        <p:nvSpPr>
          <p:cNvPr id="9" name="Oval 8">
            <a:extLst>
              <a:ext uri="{FF2B5EF4-FFF2-40B4-BE49-F238E27FC236}">
                <a16:creationId xmlns:a16="http://schemas.microsoft.com/office/drawing/2014/main" id="{8B114262-2F6C-FF4B-B2F3-F7C93174FE6D}"/>
              </a:ext>
            </a:extLst>
          </p:cNvPr>
          <p:cNvSpPr/>
          <p:nvPr/>
        </p:nvSpPr>
        <p:spPr>
          <a:xfrm>
            <a:off x="2716283" y="1152425"/>
            <a:ext cx="3711433" cy="3711433"/>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nchor="ctr" anchorCtr="1"/>
          <a:lstStyle/>
          <a:p>
            <a:r>
              <a:rPr lang="en-US" sz="3600" dirty="0">
                <a:solidFill>
                  <a:schemeClr val="bg2"/>
                </a:solidFill>
              </a:rPr>
              <a:t>FAMILY</a:t>
            </a:r>
          </a:p>
        </p:txBody>
      </p:sp>
      <p:graphicFrame>
        <p:nvGraphicFramePr>
          <p:cNvPr id="10" name="Diagram 9">
            <a:extLst>
              <a:ext uri="{FF2B5EF4-FFF2-40B4-BE49-F238E27FC236}">
                <a16:creationId xmlns:a16="http://schemas.microsoft.com/office/drawing/2014/main" id="{5807F00B-9F70-0746-BD18-6A47ADB17A01}"/>
              </a:ext>
            </a:extLst>
          </p:cNvPr>
          <p:cNvGraphicFramePr/>
          <p:nvPr>
            <p:extLst>
              <p:ext uri="{D42A27DB-BD31-4B8C-83A1-F6EECF244321}">
                <p14:modId xmlns:p14="http://schemas.microsoft.com/office/powerpoint/2010/main" val="3492382662"/>
              </p:ext>
            </p:extLst>
          </p:nvPr>
        </p:nvGraphicFramePr>
        <p:xfrm>
          <a:off x="3188382" y="1544603"/>
          <a:ext cx="1121067" cy="1121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3D71F81C-DD2B-4D4E-9F86-D368C4B11F5D}"/>
              </a:ext>
            </a:extLst>
          </p:cNvPr>
          <p:cNvGraphicFramePr/>
          <p:nvPr>
            <p:extLst>
              <p:ext uri="{D42A27DB-BD31-4B8C-83A1-F6EECF244321}">
                <p14:modId xmlns:p14="http://schemas.microsoft.com/office/powerpoint/2010/main" val="657888930"/>
              </p:ext>
            </p:extLst>
          </p:nvPr>
        </p:nvGraphicFramePr>
        <p:xfrm>
          <a:off x="4781547" y="1544603"/>
          <a:ext cx="1121067" cy="11210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1D022E77-64F5-0D4D-B665-9A3EEABEBD1E}"/>
              </a:ext>
            </a:extLst>
          </p:cNvPr>
          <p:cNvGraphicFramePr/>
          <p:nvPr>
            <p:extLst>
              <p:ext uri="{D42A27DB-BD31-4B8C-83A1-F6EECF244321}">
                <p14:modId xmlns:p14="http://schemas.microsoft.com/office/powerpoint/2010/main" val="1155170264"/>
              </p:ext>
            </p:extLst>
          </p:nvPr>
        </p:nvGraphicFramePr>
        <p:xfrm>
          <a:off x="4781546" y="3404671"/>
          <a:ext cx="1121067" cy="11210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a:extLst>
              <a:ext uri="{FF2B5EF4-FFF2-40B4-BE49-F238E27FC236}">
                <a16:creationId xmlns:a16="http://schemas.microsoft.com/office/drawing/2014/main" id="{D0D31455-CB32-FE40-AAAD-609275FE6C43}"/>
              </a:ext>
            </a:extLst>
          </p:cNvPr>
          <p:cNvGraphicFramePr/>
          <p:nvPr>
            <p:extLst>
              <p:ext uri="{D42A27DB-BD31-4B8C-83A1-F6EECF244321}">
                <p14:modId xmlns:p14="http://schemas.microsoft.com/office/powerpoint/2010/main" val="340528488"/>
              </p:ext>
            </p:extLst>
          </p:nvPr>
        </p:nvGraphicFramePr>
        <p:xfrm>
          <a:off x="3188382" y="3373070"/>
          <a:ext cx="1121067" cy="112106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41177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highlight>
                  <a:srgbClr val="FFFFFF"/>
                </a:highlight>
                <a:latin typeface="Arial"/>
                <a:cs typeface="Arial"/>
                <a:sym typeface="Arial"/>
              </a:rPr>
              <a:t>Split 3: Family and Healthcare World</a:t>
            </a:r>
            <a:endParaRPr dirty="0">
              <a:highlight>
                <a:srgbClr val="FFFFFF"/>
              </a:highlight>
            </a:endParaRPr>
          </a:p>
        </p:txBody>
      </p:sp>
      <p:sp>
        <p:nvSpPr>
          <p:cNvPr id="9" name="Oval 8">
            <a:extLst>
              <a:ext uri="{FF2B5EF4-FFF2-40B4-BE49-F238E27FC236}">
                <a16:creationId xmlns:a16="http://schemas.microsoft.com/office/drawing/2014/main" id="{8B114262-2F6C-FF4B-B2F3-F7C93174FE6D}"/>
              </a:ext>
            </a:extLst>
          </p:cNvPr>
          <p:cNvSpPr/>
          <p:nvPr/>
        </p:nvSpPr>
        <p:spPr>
          <a:xfrm>
            <a:off x="621462" y="1152425"/>
            <a:ext cx="3711433" cy="3711433"/>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nchor="ctr" anchorCtr="1"/>
          <a:lstStyle/>
          <a:p>
            <a:r>
              <a:rPr lang="en-US" sz="3600" dirty="0">
                <a:solidFill>
                  <a:schemeClr val="bg2"/>
                </a:solidFill>
              </a:rPr>
              <a:t>FAMILY</a:t>
            </a:r>
          </a:p>
        </p:txBody>
      </p:sp>
      <p:graphicFrame>
        <p:nvGraphicFramePr>
          <p:cNvPr id="10" name="Diagram 9">
            <a:extLst>
              <a:ext uri="{FF2B5EF4-FFF2-40B4-BE49-F238E27FC236}">
                <a16:creationId xmlns:a16="http://schemas.microsoft.com/office/drawing/2014/main" id="{5807F00B-9F70-0746-BD18-6A47ADB17A01}"/>
              </a:ext>
            </a:extLst>
          </p:cNvPr>
          <p:cNvGraphicFramePr/>
          <p:nvPr>
            <p:extLst>
              <p:ext uri="{D42A27DB-BD31-4B8C-83A1-F6EECF244321}">
                <p14:modId xmlns:p14="http://schemas.microsoft.com/office/powerpoint/2010/main" val="1195270889"/>
              </p:ext>
            </p:extLst>
          </p:nvPr>
        </p:nvGraphicFramePr>
        <p:xfrm>
          <a:off x="1179178" y="1576927"/>
          <a:ext cx="1121067" cy="1121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3D71F81C-DD2B-4D4E-9F86-D368C4B11F5D}"/>
              </a:ext>
            </a:extLst>
          </p:cNvPr>
          <p:cNvGraphicFramePr/>
          <p:nvPr>
            <p:extLst>
              <p:ext uri="{D42A27DB-BD31-4B8C-83A1-F6EECF244321}">
                <p14:modId xmlns:p14="http://schemas.microsoft.com/office/powerpoint/2010/main" val="3207530471"/>
              </p:ext>
            </p:extLst>
          </p:nvPr>
        </p:nvGraphicFramePr>
        <p:xfrm>
          <a:off x="2586562" y="1582962"/>
          <a:ext cx="1121067" cy="11210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1D022E77-64F5-0D4D-B665-9A3EEABEBD1E}"/>
              </a:ext>
            </a:extLst>
          </p:cNvPr>
          <p:cNvGraphicFramePr/>
          <p:nvPr>
            <p:extLst>
              <p:ext uri="{D42A27DB-BD31-4B8C-83A1-F6EECF244321}">
                <p14:modId xmlns:p14="http://schemas.microsoft.com/office/powerpoint/2010/main" val="3707150854"/>
              </p:ext>
            </p:extLst>
          </p:nvPr>
        </p:nvGraphicFramePr>
        <p:xfrm>
          <a:off x="2586562" y="3393336"/>
          <a:ext cx="1121067" cy="11210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a:extLst>
              <a:ext uri="{FF2B5EF4-FFF2-40B4-BE49-F238E27FC236}">
                <a16:creationId xmlns:a16="http://schemas.microsoft.com/office/drawing/2014/main" id="{D0D31455-CB32-FE40-AAAD-609275FE6C43}"/>
              </a:ext>
            </a:extLst>
          </p:cNvPr>
          <p:cNvGraphicFramePr/>
          <p:nvPr>
            <p:extLst>
              <p:ext uri="{D42A27DB-BD31-4B8C-83A1-F6EECF244321}">
                <p14:modId xmlns:p14="http://schemas.microsoft.com/office/powerpoint/2010/main" val="2223543669"/>
              </p:ext>
            </p:extLst>
          </p:nvPr>
        </p:nvGraphicFramePr>
        <p:xfrm>
          <a:off x="1179179" y="3373068"/>
          <a:ext cx="1121067" cy="112106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8" name="Group 7">
            <a:extLst>
              <a:ext uri="{FF2B5EF4-FFF2-40B4-BE49-F238E27FC236}">
                <a16:creationId xmlns:a16="http://schemas.microsoft.com/office/drawing/2014/main" id="{10BD5C10-4BA1-CE4B-943C-3E0444D6D52F}"/>
              </a:ext>
            </a:extLst>
          </p:cNvPr>
          <p:cNvGrpSpPr/>
          <p:nvPr/>
        </p:nvGrpSpPr>
        <p:grpSpPr>
          <a:xfrm>
            <a:off x="3923056" y="1052406"/>
            <a:ext cx="3825897" cy="3811452"/>
            <a:chOff x="-2" y="-103384"/>
            <a:chExt cx="3499344" cy="3811452"/>
          </a:xfrm>
        </p:grpSpPr>
        <p:sp>
          <p:nvSpPr>
            <p:cNvPr id="14" name="Oval 13">
              <a:extLst>
                <a:ext uri="{FF2B5EF4-FFF2-40B4-BE49-F238E27FC236}">
                  <a16:creationId xmlns:a16="http://schemas.microsoft.com/office/drawing/2014/main" id="{DD46CB45-A397-694F-94CC-234E7D27019D}"/>
                </a:ext>
              </a:extLst>
            </p:cNvPr>
            <p:cNvSpPr/>
            <p:nvPr/>
          </p:nvSpPr>
          <p:spPr>
            <a:xfrm>
              <a:off x="-2" y="-103384"/>
              <a:ext cx="3499344" cy="381145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4">
              <a:extLst>
                <a:ext uri="{FF2B5EF4-FFF2-40B4-BE49-F238E27FC236}">
                  <a16:creationId xmlns:a16="http://schemas.microsoft.com/office/drawing/2014/main" id="{1694F071-319A-B44F-9293-C642A313EB7B}"/>
                </a:ext>
              </a:extLst>
            </p:cNvPr>
            <p:cNvSpPr txBox="1"/>
            <p:nvPr/>
          </p:nvSpPr>
          <p:spPr>
            <a:xfrm>
              <a:off x="403767" y="409695"/>
              <a:ext cx="2691803" cy="120940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066800" rtl="0">
                <a:lnSpc>
                  <a:spcPct val="90000"/>
                </a:lnSpc>
                <a:spcBef>
                  <a:spcPct val="0"/>
                </a:spcBef>
                <a:spcAft>
                  <a:spcPct val="35000"/>
                </a:spcAft>
                <a:buNone/>
              </a:pPr>
              <a:endParaRPr lang="en-US" sz="2400" b="1" kern="1200" cap="none" spc="0" dirty="0">
                <a:ln/>
                <a:solidFill>
                  <a:schemeClr val="accent3"/>
                </a:solidFill>
                <a:effectLst/>
              </a:endParaRPr>
            </a:p>
            <a:p>
              <a:pPr marL="0" lvl="0" indent="0" algn="ctr" defTabSz="1066800" rtl="0">
                <a:lnSpc>
                  <a:spcPct val="90000"/>
                </a:lnSpc>
                <a:spcBef>
                  <a:spcPct val="0"/>
                </a:spcBef>
                <a:spcAft>
                  <a:spcPct val="35000"/>
                </a:spcAft>
                <a:buNone/>
              </a:pPr>
              <a:endParaRPr lang="en-US" sz="2400" b="1" kern="1200" cap="none" spc="0" dirty="0">
                <a:ln/>
                <a:solidFill>
                  <a:schemeClr val="accent3"/>
                </a:solidFill>
                <a:effectLst/>
              </a:endParaRPr>
            </a:p>
            <a:p>
              <a:pPr marL="0" lvl="0" indent="0" algn="ctr" defTabSz="1066800" rtl="0">
                <a:lnSpc>
                  <a:spcPct val="90000"/>
                </a:lnSpc>
                <a:spcBef>
                  <a:spcPct val="0"/>
                </a:spcBef>
                <a:spcAft>
                  <a:spcPct val="35000"/>
                </a:spcAft>
                <a:buNone/>
              </a:pPr>
              <a:endParaRPr lang="en-US" sz="2400" b="1" kern="1200" cap="none" spc="0" dirty="0">
                <a:ln/>
                <a:solidFill>
                  <a:schemeClr val="accent3"/>
                </a:solidFill>
                <a:effectLst/>
              </a:endParaRPr>
            </a:p>
            <a:p>
              <a:pPr marL="0" lvl="0" indent="0" algn="ctr" defTabSz="1066800" rtl="0">
                <a:lnSpc>
                  <a:spcPct val="90000"/>
                </a:lnSpc>
                <a:spcBef>
                  <a:spcPct val="0"/>
                </a:spcBef>
                <a:spcAft>
                  <a:spcPct val="35000"/>
                </a:spcAft>
                <a:buNone/>
              </a:pPr>
              <a:r>
                <a:rPr lang="en-US" sz="2800" b="1" kern="1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Healthcare World</a:t>
              </a:r>
            </a:p>
          </p:txBody>
        </p:sp>
      </p:grpSp>
    </p:spTree>
    <p:extLst>
      <p:ext uri="{BB962C8B-B14F-4D97-AF65-F5344CB8AC3E}">
        <p14:creationId xmlns:p14="http://schemas.microsoft.com/office/powerpoint/2010/main" val="347051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71022" y="252539"/>
            <a:ext cx="8972977"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highlight>
                  <a:srgbClr val="FFFFFF"/>
                </a:highlight>
                <a:latin typeface="Arial"/>
                <a:cs typeface="Arial"/>
                <a:sym typeface="Arial"/>
              </a:rPr>
              <a:t>Split 4: Clinical, Operational and Financial Worlds</a:t>
            </a:r>
            <a:endParaRPr sz="2800" dirty="0">
              <a:highlight>
                <a:srgbClr val="FFFFFF"/>
              </a:highlight>
            </a:endParaRPr>
          </a:p>
        </p:txBody>
      </p:sp>
      <p:graphicFrame>
        <p:nvGraphicFramePr>
          <p:cNvPr id="3" name="Diagram 2">
            <a:extLst>
              <a:ext uri="{FF2B5EF4-FFF2-40B4-BE49-F238E27FC236}">
                <a16:creationId xmlns:a16="http://schemas.microsoft.com/office/drawing/2014/main" id="{810AA20F-3AAD-AB48-8D04-7E94FD8461AA}"/>
              </a:ext>
            </a:extLst>
          </p:cNvPr>
          <p:cNvGraphicFramePr/>
          <p:nvPr>
            <p:extLst>
              <p:ext uri="{D42A27DB-BD31-4B8C-83A1-F6EECF244321}">
                <p14:modId xmlns:p14="http://schemas.microsoft.com/office/powerpoint/2010/main" val="3172805708"/>
              </p:ext>
            </p:extLst>
          </p:nvPr>
        </p:nvGraphicFramePr>
        <p:xfrm>
          <a:off x="4113781" y="1469615"/>
          <a:ext cx="3900853" cy="3868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BCF42066-DBF7-F04F-8184-1ABA2C543DC1}"/>
              </a:ext>
            </a:extLst>
          </p:cNvPr>
          <p:cNvGrpSpPr/>
          <p:nvPr/>
        </p:nvGrpSpPr>
        <p:grpSpPr>
          <a:xfrm>
            <a:off x="719890" y="1145930"/>
            <a:ext cx="3711433" cy="3711433"/>
            <a:chOff x="975401" y="-7"/>
            <a:chExt cx="3711433" cy="3711433"/>
          </a:xfrm>
        </p:grpSpPr>
        <p:sp>
          <p:nvSpPr>
            <p:cNvPr id="8" name="Oval 7">
              <a:extLst>
                <a:ext uri="{FF2B5EF4-FFF2-40B4-BE49-F238E27FC236}">
                  <a16:creationId xmlns:a16="http://schemas.microsoft.com/office/drawing/2014/main" id="{A5D58A88-895F-BB4F-A71F-A96CEC04FBC8}"/>
                </a:ext>
              </a:extLst>
            </p:cNvPr>
            <p:cNvSpPr/>
            <p:nvPr/>
          </p:nvSpPr>
          <p:spPr>
            <a:xfrm>
              <a:off x="975401" y="-7"/>
              <a:ext cx="3711433" cy="3711433"/>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9" name="Oval 4">
              <a:extLst>
                <a:ext uri="{FF2B5EF4-FFF2-40B4-BE49-F238E27FC236}">
                  <a16:creationId xmlns:a16="http://schemas.microsoft.com/office/drawing/2014/main" id="{B3CFED6F-988E-7B4C-A9C2-052103DB2B8B}"/>
                </a:ext>
              </a:extLst>
            </p:cNvPr>
            <p:cNvSpPr txBox="1"/>
            <p:nvPr/>
          </p:nvSpPr>
          <p:spPr>
            <a:xfrm>
              <a:off x="1470260" y="649493"/>
              <a:ext cx="2721717" cy="167014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600200" rtl="0">
                <a:lnSpc>
                  <a:spcPct val="90000"/>
                </a:lnSpc>
                <a:spcBef>
                  <a:spcPct val="0"/>
                </a:spcBef>
                <a:spcAft>
                  <a:spcPct val="35000"/>
                </a:spcAft>
                <a:buNone/>
              </a:pPr>
              <a:endParaRPr lang="en-US" sz="3600" b="1" kern="1200" spc="50" dirty="0">
                <a:ln w="0"/>
                <a:solidFill>
                  <a:schemeClr val="bg2"/>
                </a:solidFill>
                <a:effectLst>
                  <a:innerShdw blurRad="63500" dist="50800" dir="13500000">
                    <a:srgbClr val="000000">
                      <a:alpha val="50000"/>
                    </a:srgbClr>
                  </a:innerShdw>
                </a:effectLst>
              </a:endParaRPr>
            </a:p>
            <a:p>
              <a:pPr marL="0" lvl="0" indent="0" algn="ctr" defTabSz="1600200" rtl="0">
                <a:lnSpc>
                  <a:spcPct val="90000"/>
                </a:lnSpc>
                <a:spcBef>
                  <a:spcPct val="0"/>
                </a:spcBef>
                <a:spcAft>
                  <a:spcPct val="35000"/>
                </a:spcAft>
                <a:buNone/>
              </a:pPr>
              <a:r>
                <a:rPr lang="en-US" sz="3600" b="1" kern="1200" spc="50" dirty="0">
                  <a:ln w="0"/>
                  <a:solidFill>
                    <a:schemeClr val="bg2"/>
                  </a:solidFill>
                  <a:effectLst>
                    <a:innerShdw blurRad="63500" dist="50800" dir="13500000">
                      <a:srgbClr val="000000">
                        <a:alpha val="50000"/>
                      </a:srgbClr>
                    </a:innerShdw>
                  </a:effectLst>
                </a:rPr>
                <a:t>FAMILY</a:t>
              </a:r>
              <a:endParaRPr lang="en-US" sz="3600" b="1" kern="1200" cap="none" spc="50" dirty="0">
                <a:ln w="0"/>
                <a:solidFill>
                  <a:schemeClr val="bg2"/>
                </a:solidFill>
                <a:effectLst>
                  <a:innerShdw blurRad="63500" dist="50800" dir="13500000">
                    <a:srgbClr val="000000">
                      <a:alpha val="50000"/>
                    </a:srgbClr>
                  </a:innerShdw>
                </a:effectLst>
              </a:endParaRPr>
            </a:p>
          </p:txBody>
        </p:sp>
      </p:grpSp>
      <p:graphicFrame>
        <p:nvGraphicFramePr>
          <p:cNvPr id="10" name="Diagram 9">
            <a:extLst>
              <a:ext uri="{FF2B5EF4-FFF2-40B4-BE49-F238E27FC236}">
                <a16:creationId xmlns:a16="http://schemas.microsoft.com/office/drawing/2014/main" id="{32827CEE-2DCC-4C40-BDD0-B16B7BEA61F1}"/>
              </a:ext>
            </a:extLst>
          </p:cNvPr>
          <p:cNvGraphicFramePr/>
          <p:nvPr>
            <p:extLst>
              <p:ext uri="{D42A27DB-BD31-4B8C-83A1-F6EECF244321}">
                <p14:modId xmlns:p14="http://schemas.microsoft.com/office/powerpoint/2010/main" val="3076100601"/>
              </p:ext>
            </p:extLst>
          </p:nvPr>
        </p:nvGraphicFramePr>
        <p:xfrm>
          <a:off x="1249981" y="1512812"/>
          <a:ext cx="1121067" cy="11210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a:extLst>
              <a:ext uri="{FF2B5EF4-FFF2-40B4-BE49-F238E27FC236}">
                <a16:creationId xmlns:a16="http://schemas.microsoft.com/office/drawing/2014/main" id="{88821041-6A20-F740-AA21-C12D933DE3E1}"/>
              </a:ext>
            </a:extLst>
          </p:cNvPr>
          <p:cNvGraphicFramePr/>
          <p:nvPr>
            <p:extLst>
              <p:ext uri="{D42A27DB-BD31-4B8C-83A1-F6EECF244321}">
                <p14:modId xmlns:p14="http://schemas.microsoft.com/office/powerpoint/2010/main" val="1983085847"/>
              </p:ext>
            </p:extLst>
          </p:nvPr>
        </p:nvGraphicFramePr>
        <p:xfrm>
          <a:off x="2618477" y="1512812"/>
          <a:ext cx="1121067" cy="11210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a:extLst>
              <a:ext uri="{FF2B5EF4-FFF2-40B4-BE49-F238E27FC236}">
                <a16:creationId xmlns:a16="http://schemas.microsoft.com/office/drawing/2014/main" id="{E1B6DE78-FC21-D443-9BB2-CCAD9CE9C569}"/>
              </a:ext>
            </a:extLst>
          </p:cNvPr>
          <p:cNvGraphicFramePr/>
          <p:nvPr>
            <p:extLst>
              <p:ext uri="{D42A27DB-BD31-4B8C-83A1-F6EECF244321}">
                <p14:modId xmlns:p14="http://schemas.microsoft.com/office/powerpoint/2010/main" val="2856648291"/>
              </p:ext>
            </p:extLst>
          </p:nvPr>
        </p:nvGraphicFramePr>
        <p:xfrm>
          <a:off x="2628280" y="3311735"/>
          <a:ext cx="1121067" cy="112106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 13">
            <a:extLst>
              <a:ext uri="{FF2B5EF4-FFF2-40B4-BE49-F238E27FC236}">
                <a16:creationId xmlns:a16="http://schemas.microsoft.com/office/drawing/2014/main" id="{B4781628-AE95-6148-A0E1-1F7D8E24A10E}"/>
              </a:ext>
            </a:extLst>
          </p:cNvPr>
          <p:cNvGraphicFramePr/>
          <p:nvPr>
            <p:extLst>
              <p:ext uri="{D42A27DB-BD31-4B8C-83A1-F6EECF244321}">
                <p14:modId xmlns:p14="http://schemas.microsoft.com/office/powerpoint/2010/main" val="1788897682"/>
              </p:ext>
            </p:extLst>
          </p:nvPr>
        </p:nvGraphicFramePr>
        <p:xfrm>
          <a:off x="1320095" y="3287832"/>
          <a:ext cx="1121067" cy="112106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96081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71022" y="252539"/>
            <a:ext cx="8972977"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200" dirty="0">
                <a:highlight>
                  <a:srgbClr val="FFFFFF"/>
                </a:highlight>
                <a:latin typeface="Arial"/>
                <a:cs typeface="Arial"/>
                <a:sym typeface="Arial"/>
              </a:rPr>
              <a:t>Split 5: Healthcare &amp; Neighborhoods, Culture and Institutions</a:t>
            </a:r>
            <a:endParaRPr sz="2200" dirty="0">
              <a:highlight>
                <a:srgbClr val="FFFFFF"/>
              </a:highlight>
            </a:endParaRPr>
          </a:p>
        </p:txBody>
      </p:sp>
      <p:graphicFrame>
        <p:nvGraphicFramePr>
          <p:cNvPr id="3" name="Diagram 2">
            <a:extLst>
              <a:ext uri="{FF2B5EF4-FFF2-40B4-BE49-F238E27FC236}">
                <a16:creationId xmlns:a16="http://schemas.microsoft.com/office/drawing/2014/main" id="{810AA20F-3AAD-AB48-8D04-7E94FD8461AA}"/>
              </a:ext>
            </a:extLst>
          </p:cNvPr>
          <p:cNvGraphicFramePr/>
          <p:nvPr>
            <p:extLst>
              <p:ext uri="{D42A27DB-BD31-4B8C-83A1-F6EECF244321}">
                <p14:modId xmlns:p14="http://schemas.microsoft.com/office/powerpoint/2010/main" val="1154665693"/>
              </p:ext>
            </p:extLst>
          </p:nvPr>
        </p:nvGraphicFramePr>
        <p:xfrm>
          <a:off x="3808568" y="1069758"/>
          <a:ext cx="3561488" cy="2704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BCF42066-DBF7-F04F-8184-1ABA2C543DC1}"/>
              </a:ext>
            </a:extLst>
          </p:cNvPr>
          <p:cNvGrpSpPr/>
          <p:nvPr/>
        </p:nvGrpSpPr>
        <p:grpSpPr>
          <a:xfrm>
            <a:off x="2117101" y="758839"/>
            <a:ext cx="2661138" cy="2661138"/>
            <a:chOff x="975401" y="-7"/>
            <a:chExt cx="3711433" cy="3711433"/>
          </a:xfrm>
        </p:grpSpPr>
        <p:sp>
          <p:nvSpPr>
            <p:cNvPr id="8" name="Oval 7">
              <a:extLst>
                <a:ext uri="{FF2B5EF4-FFF2-40B4-BE49-F238E27FC236}">
                  <a16:creationId xmlns:a16="http://schemas.microsoft.com/office/drawing/2014/main" id="{A5D58A88-895F-BB4F-A71F-A96CEC04FBC8}"/>
                </a:ext>
              </a:extLst>
            </p:cNvPr>
            <p:cNvSpPr/>
            <p:nvPr/>
          </p:nvSpPr>
          <p:spPr>
            <a:xfrm>
              <a:off x="975401" y="-7"/>
              <a:ext cx="3711433" cy="3711433"/>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9" name="Oval 4">
              <a:extLst>
                <a:ext uri="{FF2B5EF4-FFF2-40B4-BE49-F238E27FC236}">
                  <a16:creationId xmlns:a16="http://schemas.microsoft.com/office/drawing/2014/main" id="{B3CFED6F-988E-7B4C-A9C2-052103DB2B8B}"/>
                </a:ext>
              </a:extLst>
            </p:cNvPr>
            <p:cNvSpPr txBox="1"/>
            <p:nvPr/>
          </p:nvSpPr>
          <p:spPr>
            <a:xfrm>
              <a:off x="1470260" y="649493"/>
              <a:ext cx="2721717" cy="167014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600200" rtl="0">
                <a:lnSpc>
                  <a:spcPct val="90000"/>
                </a:lnSpc>
                <a:spcBef>
                  <a:spcPct val="0"/>
                </a:spcBef>
                <a:spcAft>
                  <a:spcPct val="35000"/>
                </a:spcAft>
                <a:buNone/>
              </a:pPr>
              <a:endParaRPr lang="en-US" sz="3600" b="1" kern="1200" spc="50" dirty="0">
                <a:ln w="0"/>
                <a:solidFill>
                  <a:schemeClr val="bg2"/>
                </a:solidFill>
                <a:effectLst>
                  <a:innerShdw blurRad="63500" dist="50800" dir="13500000">
                    <a:srgbClr val="000000">
                      <a:alpha val="50000"/>
                    </a:srgbClr>
                  </a:innerShdw>
                </a:effectLst>
              </a:endParaRPr>
            </a:p>
            <a:p>
              <a:pPr marL="0" lvl="0" indent="0" algn="ctr" defTabSz="1600200" rtl="0">
                <a:lnSpc>
                  <a:spcPct val="90000"/>
                </a:lnSpc>
                <a:spcBef>
                  <a:spcPct val="0"/>
                </a:spcBef>
                <a:spcAft>
                  <a:spcPct val="35000"/>
                </a:spcAft>
                <a:buNone/>
              </a:pPr>
              <a:r>
                <a:rPr lang="en-US" sz="3600" b="1" kern="1200" spc="50" dirty="0">
                  <a:ln w="0"/>
                  <a:solidFill>
                    <a:schemeClr val="bg2"/>
                  </a:solidFill>
                  <a:effectLst>
                    <a:innerShdw blurRad="63500" dist="50800" dir="13500000">
                      <a:srgbClr val="000000">
                        <a:alpha val="50000"/>
                      </a:srgbClr>
                    </a:innerShdw>
                  </a:effectLst>
                </a:rPr>
                <a:t>FAMILY</a:t>
              </a:r>
              <a:endParaRPr lang="en-US" sz="3600" b="1" kern="1200" cap="none" spc="50" dirty="0">
                <a:ln w="0"/>
                <a:solidFill>
                  <a:schemeClr val="bg2"/>
                </a:solidFill>
                <a:effectLst>
                  <a:innerShdw blurRad="63500" dist="50800" dir="13500000">
                    <a:srgbClr val="000000">
                      <a:alpha val="50000"/>
                    </a:srgbClr>
                  </a:innerShdw>
                </a:effectLst>
              </a:endParaRPr>
            </a:p>
          </p:txBody>
        </p:sp>
      </p:grpSp>
      <p:graphicFrame>
        <p:nvGraphicFramePr>
          <p:cNvPr id="10" name="Diagram 9">
            <a:extLst>
              <a:ext uri="{FF2B5EF4-FFF2-40B4-BE49-F238E27FC236}">
                <a16:creationId xmlns:a16="http://schemas.microsoft.com/office/drawing/2014/main" id="{32827CEE-2DCC-4C40-BDD0-B16B7BEA61F1}"/>
              </a:ext>
            </a:extLst>
          </p:cNvPr>
          <p:cNvGraphicFramePr/>
          <p:nvPr>
            <p:extLst>
              <p:ext uri="{D42A27DB-BD31-4B8C-83A1-F6EECF244321}">
                <p14:modId xmlns:p14="http://schemas.microsoft.com/office/powerpoint/2010/main" val="3293271910"/>
              </p:ext>
            </p:extLst>
          </p:nvPr>
        </p:nvGraphicFramePr>
        <p:xfrm>
          <a:off x="2511395" y="1041632"/>
          <a:ext cx="860174" cy="8601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a:extLst>
              <a:ext uri="{FF2B5EF4-FFF2-40B4-BE49-F238E27FC236}">
                <a16:creationId xmlns:a16="http://schemas.microsoft.com/office/drawing/2014/main" id="{E7EE6179-7036-A443-AA8B-62ACBDB74F53}"/>
              </a:ext>
            </a:extLst>
          </p:cNvPr>
          <p:cNvGraphicFramePr/>
          <p:nvPr>
            <p:extLst>
              <p:ext uri="{D42A27DB-BD31-4B8C-83A1-F6EECF244321}">
                <p14:modId xmlns:p14="http://schemas.microsoft.com/office/powerpoint/2010/main" val="3516268041"/>
              </p:ext>
            </p:extLst>
          </p:nvPr>
        </p:nvGraphicFramePr>
        <p:xfrm>
          <a:off x="3511280" y="1028816"/>
          <a:ext cx="860174" cy="86017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Diagram 14">
            <a:extLst>
              <a:ext uri="{FF2B5EF4-FFF2-40B4-BE49-F238E27FC236}">
                <a16:creationId xmlns:a16="http://schemas.microsoft.com/office/drawing/2014/main" id="{2341E3A3-E17F-1F4F-8275-AF4273FD86D4}"/>
              </a:ext>
            </a:extLst>
          </p:cNvPr>
          <p:cNvGraphicFramePr/>
          <p:nvPr>
            <p:extLst>
              <p:ext uri="{D42A27DB-BD31-4B8C-83A1-F6EECF244321}">
                <p14:modId xmlns:p14="http://schemas.microsoft.com/office/powerpoint/2010/main" val="568290308"/>
              </p:ext>
            </p:extLst>
          </p:nvPr>
        </p:nvGraphicFramePr>
        <p:xfrm>
          <a:off x="2511395" y="2352836"/>
          <a:ext cx="860174" cy="86017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6" name="Diagram 15">
            <a:extLst>
              <a:ext uri="{FF2B5EF4-FFF2-40B4-BE49-F238E27FC236}">
                <a16:creationId xmlns:a16="http://schemas.microsoft.com/office/drawing/2014/main" id="{C76E1415-E096-014E-B6C6-811605305A78}"/>
              </a:ext>
            </a:extLst>
          </p:cNvPr>
          <p:cNvGraphicFramePr/>
          <p:nvPr>
            <p:extLst>
              <p:ext uri="{D42A27DB-BD31-4B8C-83A1-F6EECF244321}">
                <p14:modId xmlns:p14="http://schemas.microsoft.com/office/powerpoint/2010/main" val="4196461128"/>
              </p:ext>
            </p:extLst>
          </p:nvPr>
        </p:nvGraphicFramePr>
        <p:xfrm>
          <a:off x="3511280" y="2373101"/>
          <a:ext cx="860174" cy="86017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7" name="Diagram 16">
            <a:extLst>
              <a:ext uri="{FF2B5EF4-FFF2-40B4-BE49-F238E27FC236}">
                <a16:creationId xmlns:a16="http://schemas.microsoft.com/office/drawing/2014/main" id="{D7A64DD6-336B-AE40-AF53-6B29F135D4EF}"/>
              </a:ext>
            </a:extLst>
          </p:cNvPr>
          <p:cNvGraphicFramePr/>
          <p:nvPr>
            <p:extLst>
              <p:ext uri="{D42A27DB-BD31-4B8C-83A1-F6EECF244321}">
                <p14:modId xmlns:p14="http://schemas.microsoft.com/office/powerpoint/2010/main" val="1884654027"/>
              </p:ext>
            </p:extLst>
          </p:nvPr>
        </p:nvGraphicFramePr>
        <p:xfrm>
          <a:off x="3361601" y="2349931"/>
          <a:ext cx="2591817" cy="3240259"/>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Tree>
    <p:extLst>
      <p:ext uri="{BB962C8B-B14F-4D97-AF65-F5344CB8AC3E}">
        <p14:creationId xmlns:p14="http://schemas.microsoft.com/office/powerpoint/2010/main" val="167686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69E3-73FF-2244-B86B-7DF447351A34}"/>
              </a:ext>
            </a:extLst>
          </p:cNvPr>
          <p:cNvSpPr>
            <a:spLocks noGrp="1"/>
          </p:cNvSpPr>
          <p:nvPr>
            <p:ph type="ctrTitle"/>
          </p:nvPr>
        </p:nvSpPr>
        <p:spPr/>
        <p:txBody>
          <a:bodyPr/>
          <a:lstStyle/>
          <a:p>
            <a:r>
              <a:rPr lang="en-US" sz="3600" dirty="0"/>
              <a:t>Family Fundamental Interpersonal</a:t>
            </a:r>
            <a:br>
              <a:rPr lang="en-US" sz="3600" dirty="0"/>
            </a:br>
            <a:r>
              <a:rPr lang="en-US" sz="3600" dirty="0"/>
              <a:t>Relations Orientation (FIRO)  Model</a:t>
            </a:r>
          </a:p>
        </p:txBody>
      </p:sp>
      <p:sp>
        <p:nvSpPr>
          <p:cNvPr id="3" name="Subtitle 2">
            <a:extLst>
              <a:ext uri="{FF2B5EF4-FFF2-40B4-BE49-F238E27FC236}">
                <a16:creationId xmlns:a16="http://schemas.microsoft.com/office/drawing/2014/main" id="{F22D44EC-A234-0842-AB80-14DC627754C8}"/>
              </a:ext>
            </a:extLst>
          </p:cNvPr>
          <p:cNvSpPr>
            <a:spLocks noGrp="1"/>
          </p:cNvSpPr>
          <p:nvPr>
            <p:ph type="subTitle" idx="1"/>
          </p:nvPr>
        </p:nvSpPr>
        <p:spPr/>
        <p:txBody>
          <a:bodyPr/>
          <a:lstStyle/>
          <a:p>
            <a:r>
              <a:rPr lang="en-US" dirty="0">
                <a:solidFill>
                  <a:schemeClr val="bg2"/>
                </a:solidFill>
              </a:rPr>
              <a:t>Doherty, Colangelo &amp; Hovander</a:t>
            </a:r>
          </a:p>
          <a:p>
            <a:r>
              <a:rPr lang="en-US" sz="1800" dirty="0">
                <a:solidFill>
                  <a:schemeClr val="bg2"/>
                </a:solidFill>
              </a:rPr>
              <a:t>Assessment and Priority Setting</a:t>
            </a:r>
          </a:p>
          <a:p>
            <a:endParaRPr lang="en-US" dirty="0">
              <a:solidFill>
                <a:schemeClr val="bg2"/>
              </a:solidFill>
            </a:endParaRPr>
          </a:p>
        </p:txBody>
      </p:sp>
    </p:spTree>
    <p:extLst>
      <p:ext uri="{BB962C8B-B14F-4D97-AF65-F5344CB8AC3E}">
        <p14:creationId xmlns:p14="http://schemas.microsoft.com/office/powerpoint/2010/main" val="3394819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131986"/>
            <a:ext cx="8520600" cy="707400"/>
          </a:xfrm>
          <a:prstGeom prst="rect">
            <a:avLst/>
          </a:prstGeom>
        </p:spPr>
        <p:txBody>
          <a:bodyPr spcFirstLastPara="1" wrap="square" lIns="91425" tIns="91425" rIns="91425" bIns="91425" anchor="t" anchorCtr="0">
            <a:noAutofit/>
          </a:bodyPr>
          <a:lstStyle/>
          <a:p>
            <a:pPr algn="ctr"/>
            <a:r>
              <a:rPr lang="en" sz="3000" dirty="0">
                <a:latin typeface="Arial"/>
                <a:ea typeface="Arial"/>
                <a:cs typeface="Arial"/>
                <a:sym typeface="Arial"/>
              </a:rPr>
              <a:t>Three Core Dimensions of Family Interaction</a:t>
            </a:r>
            <a:br>
              <a:rPr lang="en" sz="3000" dirty="0">
                <a:latin typeface="Arial"/>
                <a:ea typeface="Arial"/>
                <a:cs typeface="Arial"/>
                <a:sym typeface="Arial"/>
              </a:rPr>
            </a:br>
            <a:endParaRPr sz="3000" dirty="0"/>
          </a:p>
        </p:txBody>
      </p:sp>
      <p:graphicFrame>
        <p:nvGraphicFramePr>
          <p:cNvPr id="2" name="Diagram 1">
            <a:extLst>
              <a:ext uri="{FF2B5EF4-FFF2-40B4-BE49-F238E27FC236}">
                <a16:creationId xmlns:a16="http://schemas.microsoft.com/office/drawing/2014/main" id="{320EBBC4-E5BC-B84A-BFFB-814E2739BCF7}"/>
              </a:ext>
            </a:extLst>
          </p:cNvPr>
          <p:cNvGraphicFramePr/>
          <p:nvPr>
            <p:extLst>
              <p:ext uri="{D42A27DB-BD31-4B8C-83A1-F6EECF244321}">
                <p14:modId xmlns:p14="http://schemas.microsoft.com/office/powerpoint/2010/main" val="353270613"/>
              </p:ext>
            </p:extLst>
          </p:nvPr>
        </p:nvGraphicFramePr>
        <p:xfrm>
          <a:off x="311700" y="839386"/>
          <a:ext cx="8520600" cy="207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55B7BCEA-D6A0-9C48-A69A-AB6B6DE27B5C}"/>
              </a:ext>
            </a:extLst>
          </p:cNvPr>
          <p:cNvGraphicFramePr/>
          <p:nvPr>
            <p:extLst>
              <p:ext uri="{D42A27DB-BD31-4B8C-83A1-F6EECF244321}">
                <p14:modId xmlns:p14="http://schemas.microsoft.com/office/powerpoint/2010/main" val="324355928"/>
              </p:ext>
            </p:extLst>
          </p:nvPr>
        </p:nvGraphicFramePr>
        <p:xfrm>
          <a:off x="311700" y="2918076"/>
          <a:ext cx="8520600" cy="20786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1464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Families Living Well </a:t>
            </a:r>
            <a:r>
              <a:rPr lang="en" i="1"/>
              <a:t>with</a:t>
            </a:r>
            <a:r>
              <a:rPr lang="en"/>
              <a:t> Chronic Illness</a:t>
            </a:r>
            <a:endParaRPr/>
          </a:p>
        </p:txBody>
      </p:sp>
      <p:sp>
        <p:nvSpPr>
          <p:cNvPr id="157" name="Google Shape;157;p28"/>
          <p:cNvSpPr txBox="1">
            <a:spLocks noGrp="1"/>
          </p:cNvSpPr>
          <p:nvPr>
            <p:ph type="body" idx="1"/>
          </p:nvPr>
        </p:nvSpPr>
        <p:spPr>
          <a:xfrm>
            <a:off x="311700" y="1045025"/>
            <a:ext cx="8520600" cy="4012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Robinson (2009) outlines a circular, iterative “healing process of moving on” that is comprised of the following five phases (p. 447):</a:t>
            </a:r>
            <a:endParaRPr/>
          </a:p>
          <a:p>
            <a:pPr marL="914400" lvl="1" indent="-342900" algn="l" rtl="0">
              <a:spcBef>
                <a:spcPts val="0"/>
              </a:spcBef>
              <a:spcAft>
                <a:spcPts val="0"/>
              </a:spcAft>
              <a:buSzPts val="1800"/>
              <a:buChar char="○"/>
            </a:pPr>
            <a:r>
              <a:rPr lang="en" sz="1800"/>
              <a:t>The fight</a:t>
            </a:r>
            <a:endParaRPr sz="1800"/>
          </a:p>
          <a:p>
            <a:pPr marL="914400" lvl="1" indent="-342900" algn="l" rtl="0">
              <a:spcBef>
                <a:spcPts val="0"/>
              </a:spcBef>
              <a:spcAft>
                <a:spcPts val="0"/>
              </a:spcAft>
              <a:buSzPts val="1800"/>
              <a:buChar char="○"/>
            </a:pPr>
            <a:r>
              <a:rPr lang="en" sz="1800"/>
              <a:t>Accepting</a:t>
            </a:r>
            <a:endParaRPr sz="1800"/>
          </a:p>
          <a:p>
            <a:pPr marL="914400" lvl="1" indent="-342900" algn="l" rtl="0">
              <a:spcBef>
                <a:spcPts val="0"/>
              </a:spcBef>
              <a:spcAft>
                <a:spcPts val="0"/>
              </a:spcAft>
              <a:buSzPts val="1800"/>
              <a:buChar char="○"/>
            </a:pPr>
            <a:r>
              <a:rPr lang="en" sz="1800"/>
              <a:t>Living </a:t>
            </a:r>
            <a:r>
              <a:rPr lang="en" sz="1800" i="1"/>
              <a:t>with</a:t>
            </a:r>
            <a:r>
              <a:rPr lang="en" sz="1800"/>
              <a:t> the chronic illness</a:t>
            </a:r>
            <a:endParaRPr sz="1800"/>
          </a:p>
          <a:p>
            <a:pPr marL="914400" lvl="1" indent="-342900" algn="l" rtl="0">
              <a:spcBef>
                <a:spcPts val="0"/>
              </a:spcBef>
              <a:spcAft>
                <a:spcPts val="0"/>
              </a:spcAft>
              <a:buSzPts val="1800"/>
              <a:buChar char="○"/>
            </a:pPr>
            <a:r>
              <a:rPr lang="en" sz="1800"/>
              <a:t>Sharing the experience</a:t>
            </a:r>
            <a:endParaRPr sz="1800"/>
          </a:p>
          <a:p>
            <a:pPr marL="914400" lvl="1" indent="-342900" algn="l" rtl="0">
              <a:spcBef>
                <a:spcPts val="0"/>
              </a:spcBef>
              <a:spcAft>
                <a:spcPts val="0"/>
              </a:spcAft>
              <a:buSzPts val="1800"/>
              <a:buChar char="○"/>
            </a:pPr>
            <a:r>
              <a:rPr lang="en" sz="1800"/>
              <a:t>Reconstructing life</a:t>
            </a:r>
            <a:endParaRPr sz="1800"/>
          </a:p>
          <a:p>
            <a:pPr marL="457200" lvl="0" indent="-342900" algn="l" rtl="0">
              <a:spcBef>
                <a:spcPts val="0"/>
              </a:spcBef>
              <a:spcAft>
                <a:spcPts val="0"/>
              </a:spcAft>
              <a:buSzPts val="1800"/>
              <a:buChar char="●"/>
            </a:pPr>
            <a:r>
              <a:rPr lang="en"/>
              <a:t>Managing life well with a chronic illness is about two key relationships</a:t>
            </a:r>
            <a:endParaRPr/>
          </a:p>
          <a:p>
            <a:pPr marL="914400" lvl="1" indent="-342900" algn="l" rtl="0">
              <a:spcBef>
                <a:spcPts val="0"/>
              </a:spcBef>
              <a:spcAft>
                <a:spcPts val="0"/>
              </a:spcAft>
              <a:buSzPts val="1800"/>
              <a:buChar char="○"/>
            </a:pPr>
            <a:r>
              <a:rPr lang="en" sz="1800"/>
              <a:t>Between family and chronic illness</a:t>
            </a:r>
            <a:endParaRPr sz="1800"/>
          </a:p>
          <a:p>
            <a:pPr marL="914400" lvl="1" indent="-342900" algn="l" rtl="0">
              <a:spcBef>
                <a:spcPts val="0"/>
              </a:spcBef>
              <a:spcAft>
                <a:spcPts val="0"/>
              </a:spcAft>
              <a:buSzPts val="1800"/>
              <a:buChar char="○"/>
            </a:pPr>
            <a:r>
              <a:rPr lang="en" sz="1800"/>
              <a:t>Among family members</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1464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“Healing Process of Moving On” - The Fight</a:t>
            </a:r>
            <a:endParaRPr/>
          </a:p>
        </p:txBody>
      </p:sp>
      <p:sp>
        <p:nvSpPr>
          <p:cNvPr id="163" name="Google Shape;163;p29"/>
          <p:cNvSpPr txBox="1">
            <a:spLocks noGrp="1"/>
          </p:cNvSpPr>
          <p:nvPr>
            <p:ph type="body" idx="1"/>
          </p:nvPr>
        </p:nvSpPr>
        <p:spPr>
          <a:xfrm>
            <a:off x="311700" y="1045025"/>
            <a:ext cx="8520600" cy="4012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Key Characteristics</a:t>
            </a:r>
            <a:endParaRPr b="1"/>
          </a:p>
          <a:p>
            <a:pPr marL="914400" lvl="1" indent="-342900" algn="l" rtl="0">
              <a:spcBef>
                <a:spcPts val="0"/>
              </a:spcBef>
              <a:spcAft>
                <a:spcPts val="0"/>
              </a:spcAft>
              <a:buSzPts val="1800"/>
              <a:buChar char="○"/>
            </a:pPr>
            <a:r>
              <a:rPr lang="en" sz="1800"/>
              <a:t>Resisting the illness and associated problems; struggle</a:t>
            </a:r>
            <a:endParaRPr sz="1800"/>
          </a:p>
          <a:p>
            <a:pPr marL="914400" lvl="1" indent="-342900" algn="l" rtl="0">
              <a:spcBef>
                <a:spcPts val="0"/>
              </a:spcBef>
              <a:spcAft>
                <a:spcPts val="0"/>
              </a:spcAft>
              <a:buSzPts val="1800"/>
              <a:buChar char="○"/>
            </a:pPr>
            <a:r>
              <a:rPr lang="en" sz="1800"/>
              <a:t>Fight for self</a:t>
            </a:r>
            <a:endParaRPr sz="1800"/>
          </a:p>
          <a:p>
            <a:pPr marL="914400" lvl="1" indent="-342900" algn="l" rtl="0">
              <a:spcBef>
                <a:spcPts val="0"/>
              </a:spcBef>
              <a:spcAft>
                <a:spcPts val="0"/>
              </a:spcAft>
              <a:buSzPts val="1800"/>
              <a:buChar char="○"/>
            </a:pPr>
            <a:r>
              <a:rPr lang="en" sz="1800"/>
              <a:t>Fight for family life</a:t>
            </a:r>
            <a:endParaRPr sz="1800"/>
          </a:p>
          <a:p>
            <a:pPr marL="914400" lvl="1" indent="-342900" algn="l" rtl="0">
              <a:spcBef>
                <a:spcPts val="0"/>
              </a:spcBef>
              <a:spcAft>
                <a:spcPts val="0"/>
              </a:spcAft>
              <a:buSzPts val="1800"/>
              <a:buChar char="○"/>
            </a:pPr>
            <a:r>
              <a:rPr lang="en" sz="1800"/>
              <a:t>Strategies: ignoring the illness, pushing past problems, carrying on, waiting for it to be over, or for doctors to “make it better”</a:t>
            </a:r>
            <a:endParaRPr sz="1800"/>
          </a:p>
          <a:p>
            <a:pPr marL="914400" lvl="1" indent="-342900" algn="l" rtl="0">
              <a:spcBef>
                <a:spcPts val="0"/>
              </a:spcBef>
              <a:spcAft>
                <a:spcPts val="0"/>
              </a:spcAft>
              <a:buSzPts val="1800"/>
              <a:buChar char="○"/>
            </a:pPr>
            <a:r>
              <a:rPr lang="en" sz="1800"/>
              <a:t>Adversarial relationship with illness</a:t>
            </a:r>
            <a:endParaRPr sz="1800"/>
          </a:p>
          <a:p>
            <a:pPr marL="457200" lvl="0" indent="-342900" algn="l" rtl="0">
              <a:spcBef>
                <a:spcPts val="0"/>
              </a:spcBef>
              <a:spcAft>
                <a:spcPts val="0"/>
              </a:spcAft>
              <a:buSzPts val="1800"/>
              <a:buChar char="●"/>
            </a:pPr>
            <a:r>
              <a:rPr lang="en" b="1"/>
              <a:t>Hard Choices</a:t>
            </a:r>
            <a:endParaRPr b="1"/>
          </a:p>
          <a:p>
            <a:pPr marL="914400" lvl="1" indent="-342900" algn="l" rtl="0">
              <a:spcBef>
                <a:spcPts val="0"/>
              </a:spcBef>
              <a:spcAft>
                <a:spcPts val="0"/>
              </a:spcAft>
              <a:buSzPts val="1800"/>
              <a:buChar char="○"/>
            </a:pPr>
            <a:r>
              <a:rPr lang="en" sz="1800"/>
              <a:t>Fears of giving up or giving in to illness</a:t>
            </a:r>
            <a:endParaRPr sz="1800"/>
          </a:p>
          <a:p>
            <a:pPr marL="914400" lvl="1" indent="-342900" algn="l" rtl="0">
              <a:spcBef>
                <a:spcPts val="0"/>
              </a:spcBef>
              <a:spcAft>
                <a:spcPts val="0"/>
              </a:spcAft>
              <a:buSzPts val="1800"/>
              <a:buChar char="○"/>
            </a:pPr>
            <a:r>
              <a:rPr lang="en" sz="1800"/>
              <a:t>Choice here is me/us vs. it (illness)</a:t>
            </a:r>
            <a:endParaRPr sz="1800"/>
          </a:p>
          <a:p>
            <a:pPr marL="457200" lvl="0" indent="-342900" algn="l" rtl="0">
              <a:spcBef>
                <a:spcPts val="0"/>
              </a:spcBef>
              <a:spcAft>
                <a:spcPts val="0"/>
              </a:spcAft>
              <a:buSzPts val="1800"/>
              <a:buChar char="●"/>
            </a:pPr>
            <a:r>
              <a:rPr lang="en" b="1"/>
              <a:t>Clinical Implications</a:t>
            </a:r>
            <a:endParaRPr b="1"/>
          </a:p>
          <a:p>
            <a:pPr marL="914400" lvl="1" indent="-342900" algn="l" rtl="0">
              <a:spcBef>
                <a:spcPts val="0"/>
              </a:spcBef>
              <a:spcAft>
                <a:spcPts val="0"/>
              </a:spcAft>
              <a:buSzPts val="1800"/>
              <a:buChar char="○"/>
            </a:pPr>
            <a:r>
              <a:rPr lang="en" sz="1800"/>
              <a:t>Avoid negative judgments - “The family is in denial.”</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Arial"/>
                <a:ea typeface="Arial"/>
                <a:cs typeface="Arial"/>
                <a:sym typeface="Arial"/>
              </a:rPr>
              <a:t>Learning Objectives of Presentation</a:t>
            </a:r>
            <a:endParaRPr dirty="0"/>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600" dirty="0">
                <a:solidFill>
                  <a:srgbClr val="9BAFB5"/>
                </a:solidFill>
                <a:latin typeface="Arial"/>
                <a:ea typeface="Arial"/>
                <a:cs typeface="Arial"/>
                <a:sym typeface="Arial"/>
              </a:rPr>
              <a:t>•</a:t>
            </a:r>
            <a:r>
              <a:rPr lang="en" sz="1600" dirty="0">
                <a:solidFill>
                  <a:srgbClr val="262626"/>
                </a:solidFill>
                <a:latin typeface="Arial"/>
                <a:ea typeface="Arial"/>
                <a:cs typeface="Arial"/>
                <a:sym typeface="Arial"/>
              </a:rPr>
              <a:t>Describe chronic illness in America today</a:t>
            </a:r>
            <a:endParaRPr sz="1600" dirty="0">
              <a:solidFill>
                <a:srgbClr val="262626"/>
              </a:solidFill>
              <a:latin typeface="Arial"/>
              <a:ea typeface="Arial"/>
              <a:cs typeface="Arial"/>
              <a:sym typeface="Arial"/>
            </a:endParaRPr>
          </a:p>
          <a:p>
            <a:pPr marL="0" lvl="0" indent="0" algn="l" rtl="0">
              <a:spcBef>
                <a:spcPts val="1000"/>
              </a:spcBef>
              <a:spcAft>
                <a:spcPts val="0"/>
              </a:spcAft>
              <a:buNone/>
            </a:pPr>
            <a:r>
              <a:rPr lang="en" sz="1600" dirty="0">
                <a:solidFill>
                  <a:srgbClr val="9BAFB5"/>
                </a:solidFill>
                <a:latin typeface="Arial"/>
                <a:ea typeface="Arial"/>
                <a:cs typeface="Arial"/>
                <a:sym typeface="Arial"/>
              </a:rPr>
              <a:t>•</a:t>
            </a:r>
            <a:r>
              <a:rPr lang="en" sz="1600" dirty="0">
                <a:solidFill>
                  <a:srgbClr val="000000"/>
                </a:solidFill>
                <a:latin typeface="Arial"/>
                <a:ea typeface="Arial"/>
                <a:cs typeface="Arial"/>
                <a:sym typeface="Arial"/>
              </a:rPr>
              <a:t>Describe current literature situating chronic disease and its impact on families as a systemic issue</a:t>
            </a:r>
            <a:endParaRPr sz="1600" dirty="0">
              <a:solidFill>
                <a:srgbClr val="000000"/>
              </a:solidFill>
              <a:latin typeface="Arial"/>
              <a:ea typeface="Arial"/>
              <a:cs typeface="Arial"/>
              <a:sym typeface="Arial"/>
            </a:endParaRPr>
          </a:p>
          <a:p>
            <a:pPr marL="0" lvl="0" indent="0" algn="l" rtl="0">
              <a:spcBef>
                <a:spcPts val="1000"/>
              </a:spcBef>
              <a:spcAft>
                <a:spcPts val="0"/>
              </a:spcAft>
              <a:buNone/>
            </a:pPr>
            <a:r>
              <a:rPr lang="en" sz="1600" dirty="0">
                <a:solidFill>
                  <a:srgbClr val="9BAFB5"/>
                </a:solidFill>
                <a:latin typeface="Arial"/>
                <a:ea typeface="Arial"/>
                <a:cs typeface="Arial"/>
                <a:sym typeface="Arial"/>
              </a:rPr>
              <a:t>•</a:t>
            </a:r>
            <a:r>
              <a:rPr lang="en" sz="1600" dirty="0">
                <a:solidFill>
                  <a:srgbClr val="262626"/>
                </a:solidFill>
                <a:latin typeface="Arial"/>
                <a:ea typeface="Arial"/>
                <a:cs typeface="Arial"/>
                <a:sym typeface="Arial"/>
              </a:rPr>
              <a:t>Identify tools to use in clinical practice to address issues related to chronic disease in families</a:t>
            </a:r>
            <a:endParaRPr sz="1600" dirty="0">
              <a:solidFill>
                <a:srgbClr val="262626"/>
              </a:solidFill>
              <a:latin typeface="Arial"/>
              <a:ea typeface="Arial"/>
              <a:cs typeface="Arial"/>
              <a:sym typeface="Arial"/>
            </a:endParaRPr>
          </a:p>
          <a:p>
            <a:pPr marL="0" lvl="0" indent="0" algn="l" rtl="0">
              <a:spcBef>
                <a:spcPts val="1000"/>
              </a:spcBef>
              <a:spcAft>
                <a:spcPts val="0"/>
              </a:spcAft>
              <a:buNone/>
            </a:pPr>
            <a:r>
              <a:rPr lang="en" sz="1600" dirty="0">
                <a:solidFill>
                  <a:srgbClr val="9BAFB5"/>
                </a:solidFill>
                <a:latin typeface="Arial"/>
                <a:ea typeface="Arial"/>
                <a:cs typeface="Arial"/>
                <a:sym typeface="Arial"/>
              </a:rPr>
              <a:t>•</a:t>
            </a:r>
            <a:r>
              <a:rPr lang="en" sz="1600" dirty="0">
                <a:solidFill>
                  <a:srgbClr val="262626"/>
                </a:solidFill>
                <a:latin typeface="Arial"/>
                <a:ea typeface="Arial"/>
                <a:cs typeface="Arial"/>
                <a:sym typeface="Arial"/>
              </a:rPr>
              <a:t>Describe the application of a family systems approach that incorporates holistic wellness to concerns that arise from chronic illness in families in clinical practice</a:t>
            </a:r>
            <a:endParaRPr sz="1600" dirty="0">
              <a:solidFill>
                <a:srgbClr val="262626"/>
              </a:solidFill>
              <a:latin typeface="Arial"/>
              <a:ea typeface="Arial"/>
              <a:cs typeface="Arial"/>
              <a:sym typeface="Arial"/>
            </a:endParaRPr>
          </a:p>
          <a:p>
            <a:pPr marL="0" lvl="0" indent="0" algn="l" rtl="0">
              <a:spcBef>
                <a:spcPts val="1000"/>
              </a:spcBef>
              <a:spcAft>
                <a:spcPts val="0"/>
              </a:spcAft>
              <a:buNone/>
            </a:pPr>
            <a:r>
              <a:rPr lang="en" sz="1600" dirty="0">
                <a:solidFill>
                  <a:srgbClr val="9BAFB5"/>
                </a:solidFill>
                <a:latin typeface="Arial"/>
                <a:ea typeface="Arial"/>
                <a:cs typeface="Arial"/>
                <a:sym typeface="Arial"/>
              </a:rPr>
              <a:t>•</a:t>
            </a:r>
            <a:r>
              <a:rPr lang="en" sz="1600" dirty="0">
                <a:solidFill>
                  <a:srgbClr val="000000"/>
                </a:solidFill>
                <a:latin typeface="Arial"/>
                <a:ea typeface="Arial"/>
                <a:cs typeface="Arial"/>
                <a:sym typeface="Arial"/>
              </a:rPr>
              <a:t>Apply theories to issues common in families experiencing chronic illness through a case study</a:t>
            </a:r>
            <a:endParaRPr sz="1600" dirty="0">
              <a:solidFill>
                <a:srgbClr val="000000"/>
              </a:solidFill>
              <a:latin typeface="Arial"/>
              <a:ea typeface="Arial"/>
              <a:cs typeface="Arial"/>
              <a:sym typeface="Arial"/>
            </a:endParaRPr>
          </a:p>
          <a:p>
            <a:pPr marL="0" lvl="0" indent="0" algn="l" rtl="0">
              <a:spcBef>
                <a:spcPts val="0"/>
              </a:spcBef>
              <a:spcAft>
                <a:spcPts val="16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11700" y="1464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“Healing Process of Moving On” - Accepting</a:t>
            </a:r>
            <a:endParaRPr/>
          </a:p>
        </p:txBody>
      </p:sp>
      <p:sp>
        <p:nvSpPr>
          <p:cNvPr id="169" name="Google Shape;169;p30"/>
          <p:cNvSpPr txBox="1">
            <a:spLocks noGrp="1"/>
          </p:cNvSpPr>
          <p:nvPr>
            <p:ph type="body" idx="1"/>
          </p:nvPr>
        </p:nvSpPr>
        <p:spPr>
          <a:xfrm>
            <a:off x="311700" y="1045025"/>
            <a:ext cx="8520600" cy="4012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Key Characteristics</a:t>
            </a:r>
            <a:endParaRPr b="1"/>
          </a:p>
          <a:p>
            <a:pPr marL="914400" lvl="1" indent="-342900" algn="l" rtl="0">
              <a:spcBef>
                <a:spcPts val="0"/>
              </a:spcBef>
              <a:spcAft>
                <a:spcPts val="0"/>
              </a:spcAft>
              <a:buSzPts val="1800"/>
              <a:buChar char="○"/>
            </a:pPr>
            <a:r>
              <a:rPr lang="en" sz="1800"/>
              <a:t>Making space for the illness/condition as part of self and part of family life</a:t>
            </a:r>
            <a:endParaRPr sz="1800"/>
          </a:p>
          <a:p>
            <a:pPr marL="914400" lvl="1" indent="-342900" algn="l" rtl="0">
              <a:spcBef>
                <a:spcPts val="0"/>
              </a:spcBef>
              <a:spcAft>
                <a:spcPts val="0"/>
              </a:spcAft>
              <a:buSzPts val="1800"/>
              <a:buChar char="○"/>
            </a:pPr>
            <a:r>
              <a:rPr lang="en" sz="1800"/>
              <a:t>Meaning-making</a:t>
            </a:r>
            <a:endParaRPr sz="1800"/>
          </a:p>
          <a:p>
            <a:pPr marL="457200" lvl="0" indent="-342900" algn="l" rtl="0">
              <a:spcBef>
                <a:spcPts val="0"/>
              </a:spcBef>
              <a:spcAft>
                <a:spcPts val="0"/>
              </a:spcAft>
              <a:buSzPts val="1800"/>
              <a:buChar char="●"/>
            </a:pPr>
            <a:r>
              <a:rPr lang="en" b="1"/>
              <a:t>Hard Choices</a:t>
            </a:r>
            <a:endParaRPr b="1"/>
          </a:p>
          <a:p>
            <a:pPr marL="914400" lvl="1" indent="-342900" algn="l" rtl="0">
              <a:spcBef>
                <a:spcPts val="0"/>
              </a:spcBef>
              <a:spcAft>
                <a:spcPts val="0"/>
              </a:spcAft>
              <a:buSzPts val="1800"/>
              <a:buChar char="○"/>
            </a:pPr>
            <a:r>
              <a:rPr lang="en" sz="1800"/>
              <a:t>Distinguishing between giving up, or giving in, and letting go</a:t>
            </a:r>
            <a:endParaRPr sz="1800"/>
          </a:p>
          <a:p>
            <a:pPr marL="914400" lvl="1" indent="-342900" algn="l" rtl="0">
              <a:spcBef>
                <a:spcPts val="0"/>
              </a:spcBef>
              <a:spcAft>
                <a:spcPts val="0"/>
              </a:spcAft>
              <a:buSzPts val="1800"/>
              <a:buChar char="○"/>
            </a:pPr>
            <a:r>
              <a:rPr lang="en" sz="1800"/>
              <a:t>Letting go</a:t>
            </a:r>
            <a:endParaRPr sz="1800"/>
          </a:p>
          <a:p>
            <a:pPr marL="914400" lvl="1" indent="-342900" algn="l" rtl="0">
              <a:spcBef>
                <a:spcPts val="0"/>
              </a:spcBef>
              <a:spcAft>
                <a:spcPts val="0"/>
              </a:spcAft>
              <a:buSzPts val="1800"/>
              <a:buChar char="○"/>
            </a:pPr>
            <a:r>
              <a:rPr lang="en" sz="1800"/>
              <a:t>Hanging on</a:t>
            </a:r>
            <a:endParaRPr sz="1800"/>
          </a:p>
          <a:p>
            <a:pPr marL="457200" lvl="0" indent="-342900" algn="l" rtl="0">
              <a:spcBef>
                <a:spcPts val="0"/>
              </a:spcBef>
              <a:spcAft>
                <a:spcPts val="0"/>
              </a:spcAft>
              <a:buSzPts val="1800"/>
              <a:buChar char="●"/>
            </a:pPr>
            <a:r>
              <a:rPr lang="en" b="1"/>
              <a:t>Clinical Implications</a:t>
            </a:r>
            <a:endParaRPr b="1"/>
          </a:p>
          <a:p>
            <a:pPr marL="914400" lvl="1" indent="-342900" algn="l" rtl="0">
              <a:spcBef>
                <a:spcPts val="0"/>
              </a:spcBef>
              <a:spcAft>
                <a:spcPts val="0"/>
              </a:spcAft>
              <a:buSzPts val="1800"/>
              <a:buChar char="○"/>
            </a:pPr>
            <a:r>
              <a:rPr lang="en" sz="1800"/>
              <a:t>Don’t force it - it has to be on the family’s terms</a:t>
            </a:r>
            <a:endParaRPr sz="1800"/>
          </a:p>
          <a:p>
            <a:pPr marL="914400" lvl="1" indent="-342900" algn="l" rtl="0">
              <a:spcBef>
                <a:spcPts val="0"/>
              </a:spcBef>
              <a:spcAft>
                <a:spcPts val="0"/>
              </a:spcAft>
              <a:buSzPts val="1800"/>
              <a:buChar char="○"/>
            </a:pPr>
            <a:r>
              <a:rPr lang="en" sz="1800"/>
              <a:t>Facilitate values clarification</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00" y="1464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a:t>“Healing Process of Moving On” - Living </a:t>
            </a:r>
            <a:r>
              <a:rPr lang="en" sz="2900" i="1"/>
              <a:t>with</a:t>
            </a:r>
            <a:r>
              <a:rPr lang="en" sz="2900"/>
              <a:t> the Chronic Illness</a:t>
            </a:r>
            <a:endParaRPr sz="2900"/>
          </a:p>
        </p:txBody>
      </p:sp>
      <p:sp>
        <p:nvSpPr>
          <p:cNvPr id="175" name="Google Shape;175;p31"/>
          <p:cNvSpPr txBox="1">
            <a:spLocks noGrp="1"/>
          </p:cNvSpPr>
          <p:nvPr>
            <p:ph type="body" idx="1"/>
          </p:nvPr>
        </p:nvSpPr>
        <p:spPr>
          <a:xfrm>
            <a:off x="311700" y="853850"/>
            <a:ext cx="8520600" cy="4012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Key Characteristics</a:t>
            </a:r>
            <a:endParaRPr sz="1600" b="1"/>
          </a:p>
          <a:p>
            <a:pPr marL="914400" lvl="1" indent="-330200" algn="l" rtl="0">
              <a:spcBef>
                <a:spcPts val="0"/>
              </a:spcBef>
              <a:spcAft>
                <a:spcPts val="0"/>
              </a:spcAft>
              <a:buSzPts val="1600"/>
              <a:buChar char="○"/>
            </a:pPr>
            <a:r>
              <a:rPr lang="en" sz="1600"/>
              <a:t>Getting to know the illness by listening to the body</a:t>
            </a:r>
            <a:endParaRPr sz="1600"/>
          </a:p>
          <a:p>
            <a:pPr marL="914400" lvl="1" indent="-330200" algn="l" rtl="0">
              <a:spcBef>
                <a:spcPts val="0"/>
              </a:spcBef>
              <a:spcAft>
                <a:spcPts val="0"/>
              </a:spcAft>
              <a:buSzPts val="1600"/>
              <a:buChar char="○"/>
            </a:pPr>
            <a:r>
              <a:rPr lang="en" sz="1600"/>
              <a:t>Making life adjustments</a:t>
            </a:r>
            <a:endParaRPr sz="1600"/>
          </a:p>
          <a:p>
            <a:pPr marL="914400" lvl="1" indent="-330200" algn="l" rtl="0">
              <a:spcBef>
                <a:spcPts val="0"/>
              </a:spcBef>
              <a:spcAft>
                <a:spcPts val="0"/>
              </a:spcAft>
              <a:buSzPts val="1600"/>
              <a:buChar char="○"/>
            </a:pPr>
            <a:r>
              <a:rPr lang="en" sz="1600"/>
              <a:t>Maintaining a positive attitude</a:t>
            </a:r>
            <a:endParaRPr sz="1600"/>
          </a:p>
          <a:p>
            <a:pPr marL="914400" lvl="1" indent="-330200" algn="l" rtl="0">
              <a:spcBef>
                <a:spcPts val="0"/>
              </a:spcBef>
              <a:spcAft>
                <a:spcPts val="0"/>
              </a:spcAft>
              <a:buSzPts val="1600"/>
              <a:buChar char="○"/>
            </a:pPr>
            <a:r>
              <a:rPr lang="en" sz="1600"/>
              <a:t>Personalizing the “program”</a:t>
            </a:r>
            <a:endParaRPr sz="1600"/>
          </a:p>
          <a:p>
            <a:pPr marL="914400" lvl="1" indent="-330200" algn="l" rtl="0">
              <a:spcBef>
                <a:spcPts val="0"/>
              </a:spcBef>
              <a:spcAft>
                <a:spcPts val="0"/>
              </a:spcAft>
              <a:buSzPts val="1600"/>
              <a:buChar char="○"/>
            </a:pPr>
            <a:r>
              <a:rPr lang="en" sz="1600"/>
              <a:t>Deciding how much space to give the condition</a:t>
            </a:r>
            <a:endParaRPr sz="1600"/>
          </a:p>
          <a:p>
            <a:pPr marL="914400" lvl="1" indent="-330200" algn="l" rtl="0">
              <a:spcBef>
                <a:spcPts val="0"/>
              </a:spcBef>
              <a:spcAft>
                <a:spcPts val="0"/>
              </a:spcAft>
              <a:buSzPts val="1600"/>
              <a:buChar char="○"/>
            </a:pPr>
            <a:r>
              <a:rPr lang="en" sz="1600"/>
              <a:t>Growing stronger; trusting one’s competence</a:t>
            </a:r>
            <a:endParaRPr sz="1600"/>
          </a:p>
          <a:p>
            <a:pPr marL="914400" lvl="1" indent="-330200" algn="l" rtl="0">
              <a:spcBef>
                <a:spcPts val="0"/>
              </a:spcBef>
              <a:spcAft>
                <a:spcPts val="0"/>
              </a:spcAft>
              <a:buSzPts val="1600"/>
              <a:buChar char="○"/>
            </a:pPr>
            <a:r>
              <a:rPr lang="en" sz="1600"/>
              <a:t>Negotiated relationship with illness</a:t>
            </a:r>
            <a:endParaRPr sz="1600"/>
          </a:p>
          <a:p>
            <a:pPr marL="457200" lvl="0" indent="-330200" algn="l" rtl="0">
              <a:spcBef>
                <a:spcPts val="0"/>
              </a:spcBef>
              <a:spcAft>
                <a:spcPts val="0"/>
              </a:spcAft>
              <a:buSzPts val="1600"/>
              <a:buChar char="●"/>
            </a:pPr>
            <a:r>
              <a:rPr lang="en" sz="1600" b="1"/>
              <a:t>Hard Choices</a:t>
            </a:r>
            <a:endParaRPr sz="1600" b="1"/>
          </a:p>
          <a:p>
            <a:pPr marL="914400" lvl="1" indent="-330200" algn="l" rtl="0">
              <a:spcBef>
                <a:spcPts val="0"/>
              </a:spcBef>
              <a:spcAft>
                <a:spcPts val="0"/>
              </a:spcAft>
              <a:buSzPts val="1600"/>
              <a:buChar char="○"/>
            </a:pPr>
            <a:r>
              <a:rPr lang="en" sz="1600"/>
              <a:t>Picking up new ways of being and doing</a:t>
            </a:r>
            <a:endParaRPr sz="1600"/>
          </a:p>
          <a:p>
            <a:pPr marL="914400" lvl="1" indent="-330200" algn="l" rtl="0">
              <a:spcBef>
                <a:spcPts val="0"/>
              </a:spcBef>
              <a:spcAft>
                <a:spcPts val="0"/>
              </a:spcAft>
              <a:buSzPts val="1600"/>
              <a:buChar char="○"/>
            </a:pPr>
            <a:r>
              <a:rPr lang="en" sz="1600"/>
              <a:t>Trading off</a:t>
            </a:r>
            <a:endParaRPr sz="1600"/>
          </a:p>
          <a:p>
            <a:pPr marL="457200" lvl="0" indent="-330200" algn="l" rtl="0">
              <a:spcBef>
                <a:spcPts val="0"/>
              </a:spcBef>
              <a:spcAft>
                <a:spcPts val="0"/>
              </a:spcAft>
              <a:buSzPts val="1600"/>
              <a:buChar char="●"/>
            </a:pPr>
            <a:r>
              <a:rPr lang="en" sz="1600" b="1"/>
              <a:t>Clinical Implications</a:t>
            </a:r>
            <a:endParaRPr sz="1600" b="1"/>
          </a:p>
          <a:p>
            <a:pPr marL="914400" lvl="1" indent="-330200" algn="l" rtl="0">
              <a:spcBef>
                <a:spcPts val="0"/>
              </a:spcBef>
              <a:spcAft>
                <a:spcPts val="0"/>
              </a:spcAft>
              <a:buSzPts val="1600"/>
              <a:buChar char="○"/>
            </a:pPr>
            <a:r>
              <a:rPr lang="en" sz="1600"/>
              <a:t>Facilitate an equitable distribution of “illness work” and family-directed self-management</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11700" y="1464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t>“Healing Process of Moving On” - Sharing the Experience</a:t>
            </a:r>
            <a:endParaRPr sz="3200"/>
          </a:p>
        </p:txBody>
      </p:sp>
      <p:sp>
        <p:nvSpPr>
          <p:cNvPr id="181" name="Google Shape;181;p32"/>
          <p:cNvSpPr txBox="1">
            <a:spLocks noGrp="1"/>
          </p:cNvSpPr>
          <p:nvPr>
            <p:ph type="body" idx="1"/>
          </p:nvPr>
        </p:nvSpPr>
        <p:spPr>
          <a:xfrm>
            <a:off x="311700" y="938975"/>
            <a:ext cx="8520600" cy="4012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Key Characteristics</a:t>
            </a:r>
            <a:endParaRPr b="1"/>
          </a:p>
          <a:p>
            <a:pPr marL="914400" lvl="1" indent="-342900" algn="l" rtl="0">
              <a:spcBef>
                <a:spcPts val="0"/>
              </a:spcBef>
              <a:spcAft>
                <a:spcPts val="0"/>
              </a:spcAft>
              <a:buSzPts val="1800"/>
              <a:buChar char="○"/>
            </a:pPr>
            <a:r>
              <a:rPr lang="en" sz="1800"/>
              <a:t>Having someone to count on</a:t>
            </a:r>
            <a:endParaRPr sz="1800"/>
          </a:p>
          <a:p>
            <a:pPr marL="914400" lvl="1" indent="-342900" algn="l" rtl="0">
              <a:spcBef>
                <a:spcPts val="0"/>
              </a:spcBef>
              <a:spcAft>
                <a:spcPts val="0"/>
              </a:spcAft>
              <a:buSzPts val="1800"/>
              <a:buChar char="○"/>
            </a:pPr>
            <a:r>
              <a:rPr lang="en" sz="1800"/>
              <a:t>Asking for help</a:t>
            </a:r>
            <a:endParaRPr sz="1800"/>
          </a:p>
          <a:p>
            <a:pPr marL="914400" lvl="1" indent="-342900" algn="l" rtl="0">
              <a:spcBef>
                <a:spcPts val="0"/>
              </a:spcBef>
              <a:spcAft>
                <a:spcPts val="0"/>
              </a:spcAft>
              <a:buSzPts val="1800"/>
              <a:buChar char="○"/>
            </a:pPr>
            <a:r>
              <a:rPr lang="en" sz="1800"/>
              <a:t>Receiving help</a:t>
            </a:r>
            <a:endParaRPr sz="1800"/>
          </a:p>
          <a:p>
            <a:pPr marL="914400" lvl="1" indent="-342900" algn="l" rtl="0">
              <a:spcBef>
                <a:spcPts val="0"/>
              </a:spcBef>
              <a:spcAft>
                <a:spcPts val="0"/>
              </a:spcAft>
              <a:buSzPts val="1800"/>
              <a:buChar char="○"/>
            </a:pPr>
            <a:r>
              <a:rPr lang="en" sz="1800"/>
              <a:t>Expanding the circle</a:t>
            </a:r>
            <a:endParaRPr sz="1800"/>
          </a:p>
          <a:p>
            <a:pPr marL="457200" lvl="0" indent="-342900" algn="l" rtl="0">
              <a:spcBef>
                <a:spcPts val="0"/>
              </a:spcBef>
              <a:spcAft>
                <a:spcPts val="0"/>
              </a:spcAft>
              <a:buSzPts val="1800"/>
              <a:buChar char="●"/>
            </a:pPr>
            <a:r>
              <a:rPr lang="en" b="1"/>
              <a:t>Hard Choices</a:t>
            </a:r>
            <a:endParaRPr b="1"/>
          </a:p>
          <a:p>
            <a:pPr marL="914400" lvl="1" indent="-342900" algn="l" rtl="0">
              <a:spcBef>
                <a:spcPts val="0"/>
              </a:spcBef>
              <a:spcAft>
                <a:spcPts val="0"/>
              </a:spcAft>
              <a:buSzPts val="1800"/>
              <a:buChar char="○"/>
            </a:pPr>
            <a:r>
              <a:rPr lang="en" sz="1800"/>
              <a:t>Risking being vulnerable and the possibility of rejection</a:t>
            </a:r>
            <a:endParaRPr sz="1800"/>
          </a:p>
          <a:p>
            <a:pPr marL="914400" lvl="1" indent="-342900" algn="l" rtl="0">
              <a:spcBef>
                <a:spcPts val="0"/>
              </a:spcBef>
              <a:spcAft>
                <a:spcPts val="0"/>
              </a:spcAft>
              <a:buSzPts val="1800"/>
              <a:buChar char="○"/>
            </a:pPr>
            <a:r>
              <a:rPr lang="en" sz="1800"/>
              <a:t>Letting go of doing it on own</a:t>
            </a:r>
            <a:endParaRPr sz="1800"/>
          </a:p>
          <a:p>
            <a:pPr marL="914400" lvl="1" indent="-342900" algn="l" rtl="0">
              <a:spcBef>
                <a:spcPts val="0"/>
              </a:spcBef>
              <a:spcAft>
                <a:spcPts val="0"/>
              </a:spcAft>
              <a:buSzPts val="1800"/>
              <a:buChar char="○"/>
            </a:pPr>
            <a:r>
              <a:rPr lang="en" sz="1800"/>
              <a:t>Willingness to accept help</a:t>
            </a:r>
            <a:endParaRPr sz="1800"/>
          </a:p>
          <a:p>
            <a:pPr marL="457200" lvl="0" indent="-342900" algn="l" rtl="0">
              <a:spcBef>
                <a:spcPts val="0"/>
              </a:spcBef>
              <a:spcAft>
                <a:spcPts val="0"/>
              </a:spcAft>
              <a:buSzPts val="1800"/>
              <a:buChar char="●"/>
            </a:pPr>
            <a:r>
              <a:rPr lang="en" b="1"/>
              <a:t>Clinical Implications</a:t>
            </a:r>
            <a:endParaRPr b="1"/>
          </a:p>
          <a:p>
            <a:pPr marL="914400" lvl="1" indent="-342900" algn="l" rtl="0">
              <a:spcBef>
                <a:spcPts val="0"/>
              </a:spcBef>
              <a:spcAft>
                <a:spcPts val="0"/>
              </a:spcAft>
              <a:buSzPts val="1800"/>
              <a:buChar char="○"/>
            </a:pPr>
            <a:r>
              <a:rPr lang="en" sz="1800"/>
              <a:t>Attend to multicultural considerations</a:t>
            </a:r>
            <a:endParaRPr sz="1800"/>
          </a:p>
          <a:p>
            <a:pPr marL="914400" lvl="1" indent="-342900" algn="l" rtl="0">
              <a:spcBef>
                <a:spcPts val="0"/>
              </a:spcBef>
              <a:spcAft>
                <a:spcPts val="0"/>
              </a:spcAft>
              <a:buSzPts val="1800"/>
              <a:buChar char="○"/>
            </a:pPr>
            <a:r>
              <a:rPr lang="en" sz="1800"/>
              <a:t>Assess constellation of helping relationships</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311700" y="1464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t>“Healing Process of Moving On” - Reconstructing Life</a:t>
            </a:r>
            <a:endParaRPr sz="3500"/>
          </a:p>
        </p:txBody>
      </p:sp>
      <p:sp>
        <p:nvSpPr>
          <p:cNvPr id="187" name="Google Shape;187;p33"/>
          <p:cNvSpPr txBox="1">
            <a:spLocks noGrp="1"/>
          </p:cNvSpPr>
          <p:nvPr>
            <p:ph type="body" idx="1"/>
          </p:nvPr>
        </p:nvSpPr>
        <p:spPr>
          <a:xfrm>
            <a:off x="311700" y="1045025"/>
            <a:ext cx="8520600" cy="4012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b="1"/>
              <a:t>Key Characteristics</a:t>
            </a:r>
            <a:endParaRPr sz="2000" b="1"/>
          </a:p>
          <a:p>
            <a:pPr marL="914400" lvl="1" indent="-355600" algn="l" rtl="0">
              <a:spcBef>
                <a:spcPts val="0"/>
              </a:spcBef>
              <a:spcAft>
                <a:spcPts val="0"/>
              </a:spcAft>
              <a:buSzPts val="2000"/>
              <a:buChar char="○"/>
            </a:pPr>
            <a:r>
              <a:rPr lang="en" sz="2000"/>
              <a:t>Shift of focus outside the self</a:t>
            </a:r>
            <a:endParaRPr sz="2000"/>
          </a:p>
          <a:p>
            <a:pPr marL="914400" lvl="1" indent="-355600" algn="l" rtl="0">
              <a:spcBef>
                <a:spcPts val="0"/>
              </a:spcBef>
              <a:spcAft>
                <a:spcPts val="0"/>
              </a:spcAft>
              <a:buSzPts val="2000"/>
              <a:buChar char="○"/>
            </a:pPr>
            <a:r>
              <a:rPr lang="en" sz="2000"/>
              <a:t>Testing the limits</a:t>
            </a:r>
            <a:endParaRPr sz="2000"/>
          </a:p>
          <a:p>
            <a:pPr marL="914400" lvl="1" indent="-355600" algn="l" rtl="0">
              <a:spcBef>
                <a:spcPts val="0"/>
              </a:spcBef>
              <a:spcAft>
                <a:spcPts val="0"/>
              </a:spcAft>
              <a:buSzPts val="2000"/>
              <a:buChar char="○"/>
            </a:pPr>
            <a:r>
              <a:rPr lang="en" sz="2000"/>
              <a:t>Things falling into place/things coming together</a:t>
            </a:r>
            <a:endParaRPr sz="2000"/>
          </a:p>
          <a:p>
            <a:pPr marL="457200" lvl="0" indent="-355600" algn="l" rtl="0">
              <a:spcBef>
                <a:spcPts val="0"/>
              </a:spcBef>
              <a:spcAft>
                <a:spcPts val="0"/>
              </a:spcAft>
              <a:buSzPts val="2000"/>
              <a:buChar char="●"/>
            </a:pPr>
            <a:r>
              <a:rPr lang="en" sz="2000" b="1"/>
              <a:t>Hard Choices</a:t>
            </a:r>
            <a:endParaRPr sz="2000" b="1"/>
          </a:p>
          <a:p>
            <a:pPr marL="914400" lvl="1" indent="-355600" algn="l" rtl="0">
              <a:spcBef>
                <a:spcPts val="0"/>
              </a:spcBef>
              <a:spcAft>
                <a:spcPts val="0"/>
              </a:spcAft>
              <a:buSzPts val="2000"/>
              <a:buChar char="○"/>
            </a:pPr>
            <a:r>
              <a:rPr lang="en" sz="2000"/>
              <a:t>Letting go (e.g., of desire for life as it was before illness)</a:t>
            </a:r>
            <a:endParaRPr sz="2000"/>
          </a:p>
          <a:p>
            <a:pPr marL="457200" lvl="0" indent="-355600" algn="l" rtl="0">
              <a:spcBef>
                <a:spcPts val="0"/>
              </a:spcBef>
              <a:spcAft>
                <a:spcPts val="0"/>
              </a:spcAft>
              <a:buSzPts val="2000"/>
              <a:buChar char="●"/>
            </a:pPr>
            <a:r>
              <a:rPr lang="en" sz="2000" b="1"/>
              <a:t>Clinical Implications</a:t>
            </a:r>
            <a:endParaRPr sz="2000" b="1"/>
          </a:p>
          <a:p>
            <a:pPr marL="914400" lvl="1" indent="-355600" algn="l" rtl="0">
              <a:spcBef>
                <a:spcPts val="0"/>
              </a:spcBef>
              <a:spcAft>
                <a:spcPts val="0"/>
              </a:spcAft>
              <a:buSzPts val="2000"/>
              <a:buChar char="○"/>
            </a:pPr>
            <a:r>
              <a:rPr lang="en" sz="2000"/>
              <a:t>Serve the life of the family, not the illness</a:t>
            </a:r>
            <a:endParaRPr sz="2000"/>
          </a:p>
          <a:p>
            <a:pPr marL="914400" lvl="1" indent="-355600" algn="l" rtl="0">
              <a:spcBef>
                <a:spcPts val="0"/>
              </a:spcBef>
              <a:spcAft>
                <a:spcPts val="0"/>
              </a:spcAft>
              <a:buSzPts val="2000"/>
              <a:buChar char="○"/>
            </a:pPr>
            <a:r>
              <a:rPr lang="en" sz="2000"/>
              <a:t>Move away from an acceptance-denial framework</a:t>
            </a:r>
            <a:endParaRPr sz="2000"/>
          </a:p>
          <a:p>
            <a:pPr marL="914400" lvl="1" indent="-355600" algn="l" rtl="0">
              <a:spcBef>
                <a:spcPts val="0"/>
              </a:spcBef>
              <a:spcAft>
                <a:spcPts val="0"/>
              </a:spcAft>
              <a:buSzPts val="2000"/>
              <a:buChar char="○"/>
            </a:pPr>
            <a:r>
              <a:rPr lang="en" sz="2000"/>
              <a:t>Utilize a strengths-based approach</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4"/>
          <p:cNvPicPr preferRelativeResize="0"/>
          <p:nvPr/>
        </p:nvPicPr>
        <p:blipFill>
          <a:blip r:embed="rId3">
            <a:alphaModFix/>
          </a:blip>
          <a:stretch>
            <a:fillRect/>
          </a:stretch>
        </p:blipFill>
        <p:spPr>
          <a:xfrm>
            <a:off x="786550" y="0"/>
            <a:ext cx="7503150" cy="5045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109650"/>
            <a:ext cx="8520600" cy="707400"/>
          </a:xfrm>
          <a:prstGeom prst="rect">
            <a:avLst/>
          </a:prstGeom>
        </p:spPr>
        <p:txBody>
          <a:bodyPr spcFirstLastPara="1" wrap="square" lIns="91425" tIns="91425" rIns="91425" bIns="91425" anchor="t" anchorCtr="0">
            <a:noAutofit/>
          </a:bodyPr>
          <a:lstStyle/>
          <a:p>
            <a:pPr lvl="0" algn="ctr"/>
            <a:r>
              <a:rPr lang="en" sz="2800" dirty="0">
                <a:latin typeface="Arial"/>
                <a:ea typeface="Arial"/>
                <a:cs typeface="Arial"/>
                <a:sym typeface="Arial"/>
              </a:rPr>
              <a:t>Integrating Wellness as a Strength </a:t>
            </a:r>
            <a:endParaRPr dirty="0"/>
          </a:p>
        </p:txBody>
      </p:sp>
      <p:sp>
        <p:nvSpPr>
          <p:cNvPr id="131" name="Google Shape;131;p24"/>
          <p:cNvSpPr txBox="1">
            <a:spLocks noGrp="1"/>
          </p:cNvSpPr>
          <p:nvPr>
            <p:ph type="body" idx="1"/>
          </p:nvPr>
        </p:nvSpPr>
        <p:spPr>
          <a:xfrm>
            <a:off x="311700" y="744075"/>
            <a:ext cx="8520600" cy="42480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rgbClr val="000000"/>
              </a:buClr>
              <a:buSzPts val="1800"/>
              <a:buFont typeface="Arial"/>
              <a:buChar char="●"/>
            </a:pPr>
            <a:r>
              <a:rPr lang="en" dirty="0">
                <a:solidFill>
                  <a:srgbClr val="000000"/>
                </a:solidFill>
                <a:latin typeface="Arial"/>
                <a:ea typeface="Arial"/>
                <a:cs typeface="Arial"/>
                <a:sym typeface="Arial"/>
              </a:rPr>
              <a:t>Changing the Narrative</a:t>
            </a:r>
            <a:endParaRPr dirty="0">
              <a:solidFill>
                <a:srgbClr val="000000"/>
              </a:solidFill>
              <a:latin typeface="Arial"/>
              <a:ea typeface="Arial"/>
              <a:cs typeface="Arial"/>
              <a:sym typeface="Arial"/>
            </a:endParaRPr>
          </a:p>
          <a:p>
            <a:pPr marL="914400" lvl="1" indent="-317500" algn="l" rtl="0">
              <a:spcBef>
                <a:spcPts val="0"/>
              </a:spcBef>
              <a:spcAft>
                <a:spcPts val="0"/>
              </a:spcAft>
              <a:buClr>
                <a:srgbClr val="000000"/>
              </a:buClr>
              <a:buSzPts val="1400"/>
              <a:buFont typeface="Arial"/>
              <a:buChar char="○"/>
            </a:pPr>
            <a:r>
              <a:rPr lang="en" dirty="0">
                <a:solidFill>
                  <a:srgbClr val="000000"/>
                </a:solidFill>
                <a:latin typeface="Arial"/>
                <a:ea typeface="Arial"/>
                <a:cs typeface="Arial"/>
                <a:sym typeface="Arial"/>
              </a:rPr>
              <a:t>The narratives families have about health impacts health behaviors and responses to illness. </a:t>
            </a:r>
            <a:endParaRPr dirty="0">
              <a:solidFill>
                <a:srgbClr val="000000"/>
              </a:solidFill>
              <a:latin typeface="Arial"/>
              <a:ea typeface="Arial"/>
              <a:cs typeface="Arial"/>
              <a:sym typeface="Arial"/>
            </a:endParaRPr>
          </a:p>
          <a:p>
            <a:pPr marL="914400" lvl="1" indent="-317500" algn="l" rtl="0">
              <a:spcBef>
                <a:spcPts val="0"/>
              </a:spcBef>
              <a:spcAft>
                <a:spcPts val="0"/>
              </a:spcAft>
              <a:buClr>
                <a:srgbClr val="000000"/>
              </a:buClr>
              <a:buSzPts val="1400"/>
              <a:buFont typeface="Arial"/>
              <a:buChar char="○"/>
            </a:pPr>
            <a:r>
              <a:rPr lang="en" dirty="0">
                <a:solidFill>
                  <a:srgbClr val="000000"/>
                </a:solidFill>
                <a:latin typeface="Arial"/>
                <a:ea typeface="Arial"/>
                <a:cs typeface="Arial"/>
                <a:sym typeface="Arial"/>
              </a:rPr>
              <a:t>Work with families in session to change narrative.</a:t>
            </a:r>
            <a:endParaRPr dirty="0">
              <a:solidFill>
                <a:srgbClr val="000000"/>
              </a:solidFill>
              <a:latin typeface="Arial"/>
              <a:ea typeface="Arial"/>
              <a:cs typeface="Arial"/>
              <a:sym typeface="Arial"/>
            </a:endParaRPr>
          </a:p>
          <a:p>
            <a:pPr marL="1371600" lvl="2" indent="-317500" algn="l" rtl="0">
              <a:spcBef>
                <a:spcPts val="0"/>
              </a:spcBef>
              <a:spcAft>
                <a:spcPts val="0"/>
              </a:spcAft>
              <a:buClr>
                <a:srgbClr val="000000"/>
              </a:buClr>
              <a:buSzPts val="1400"/>
              <a:buFont typeface="Arial"/>
              <a:buChar char="■"/>
            </a:pPr>
            <a:r>
              <a:rPr lang="en" dirty="0">
                <a:solidFill>
                  <a:srgbClr val="000000"/>
                </a:solidFill>
                <a:latin typeface="Arial"/>
                <a:ea typeface="Arial"/>
                <a:cs typeface="Arial"/>
                <a:sym typeface="Arial"/>
              </a:rPr>
              <a:t>Externalizing technique.</a:t>
            </a:r>
            <a:endParaRPr dirty="0">
              <a:solidFill>
                <a:srgbClr val="000000"/>
              </a:solidFill>
              <a:latin typeface="Arial"/>
              <a:ea typeface="Arial"/>
              <a:cs typeface="Arial"/>
              <a:sym typeface="Arial"/>
            </a:endParaRPr>
          </a:p>
          <a:p>
            <a:pPr marL="1371600" lvl="2" indent="-317500" algn="l" rtl="0">
              <a:spcBef>
                <a:spcPts val="0"/>
              </a:spcBef>
              <a:spcAft>
                <a:spcPts val="0"/>
              </a:spcAft>
              <a:buClr>
                <a:srgbClr val="000000"/>
              </a:buClr>
              <a:buSzPts val="1400"/>
              <a:buFont typeface="Arial"/>
              <a:buChar char="■"/>
            </a:pPr>
            <a:r>
              <a:rPr lang="en" dirty="0">
                <a:solidFill>
                  <a:srgbClr val="000000"/>
                </a:solidFill>
                <a:latin typeface="Arial"/>
                <a:ea typeface="Arial"/>
                <a:cs typeface="Arial"/>
                <a:sym typeface="Arial"/>
              </a:rPr>
              <a:t>Existentialism.</a:t>
            </a:r>
            <a:endParaRPr dirty="0">
              <a:solidFill>
                <a:srgbClr val="000000"/>
              </a:solidFill>
              <a:latin typeface="Arial"/>
              <a:ea typeface="Arial"/>
              <a:cs typeface="Arial"/>
              <a:sym typeface="Arial"/>
            </a:endParaRPr>
          </a:p>
          <a:p>
            <a:pPr marL="1371600" lvl="2" indent="-317500" algn="l" rtl="0">
              <a:spcBef>
                <a:spcPts val="0"/>
              </a:spcBef>
              <a:spcAft>
                <a:spcPts val="0"/>
              </a:spcAft>
              <a:buClr>
                <a:srgbClr val="000000"/>
              </a:buClr>
              <a:buSzPts val="1400"/>
              <a:buFont typeface="Arial"/>
              <a:buChar char="■"/>
            </a:pPr>
            <a:r>
              <a:rPr lang="en" dirty="0">
                <a:solidFill>
                  <a:srgbClr val="000000"/>
                </a:solidFill>
                <a:latin typeface="Arial"/>
                <a:ea typeface="Arial"/>
                <a:cs typeface="Arial"/>
                <a:sym typeface="Arial"/>
              </a:rPr>
              <a:t>Sharing their story. </a:t>
            </a:r>
            <a:endParaRPr dirty="0">
              <a:solidFill>
                <a:srgbClr val="000000"/>
              </a:solidFill>
              <a:latin typeface="Arial"/>
              <a:ea typeface="Arial"/>
              <a:cs typeface="Arial"/>
              <a:sym typeface="Arial"/>
            </a:endParaRPr>
          </a:p>
          <a:p>
            <a:pPr marL="0" lvl="0" indent="0" algn="l" rtl="0">
              <a:spcBef>
                <a:spcPts val="0"/>
              </a:spcBef>
              <a:spcAft>
                <a:spcPts val="1600"/>
              </a:spcAft>
              <a:buNone/>
            </a:pPr>
            <a:endParaRPr dirty="0"/>
          </a:p>
        </p:txBody>
      </p:sp>
      <p:pic>
        <p:nvPicPr>
          <p:cNvPr id="132" name="Google Shape;132;p24"/>
          <p:cNvPicPr preferRelativeResize="0"/>
          <p:nvPr/>
        </p:nvPicPr>
        <p:blipFill>
          <a:blip r:embed="rId3">
            <a:alphaModFix/>
          </a:blip>
          <a:stretch>
            <a:fillRect/>
          </a:stretch>
        </p:blipFill>
        <p:spPr>
          <a:xfrm>
            <a:off x="6363913" y="1774475"/>
            <a:ext cx="2371725" cy="3162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1096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Arial"/>
                <a:ea typeface="Arial"/>
                <a:cs typeface="Arial"/>
                <a:sym typeface="Arial"/>
              </a:rPr>
              <a:t>Integrating Wellness as a Strength </a:t>
            </a:r>
            <a:endParaRPr dirty="0"/>
          </a:p>
        </p:txBody>
      </p:sp>
      <p:sp>
        <p:nvSpPr>
          <p:cNvPr id="138" name="Google Shape;138;p25"/>
          <p:cNvSpPr txBox="1">
            <a:spLocks noGrp="1"/>
          </p:cNvSpPr>
          <p:nvPr>
            <p:ph type="body" idx="1"/>
          </p:nvPr>
        </p:nvSpPr>
        <p:spPr>
          <a:xfrm>
            <a:off x="107675" y="634525"/>
            <a:ext cx="3811800" cy="42480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solidFill>
                <a:srgbClr val="000000"/>
              </a:solidFill>
              <a:latin typeface="Arial"/>
              <a:ea typeface="Arial"/>
              <a:cs typeface="Arial"/>
              <a:sym typeface="Arial"/>
            </a:endParaRPr>
          </a:p>
          <a:p>
            <a:pPr marL="457200" lvl="0" indent="-342900" algn="l" rtl="0">
              <a:spcBef>
                <a:spcPts val="1000"/>
              </a:spcBef>
              <a:spcAft>
                <a:spcPts val="0"/>
              </a:spcAft>
              <a:buClr>
                <a:srgbClr val="000000"/>
              </a:buClr>
              <a:buSzPts val="1800"/>
              <a:buFont typeface="Arial"/>
              <a:buChar char="●"/>
            </a:pPr>
            <a:r>
              <a:rPr lang="en">
                <a:solidFill>
                  <a:srgbClr val="000000"/>
                </a:solidFill>
                <a:latin typeface="Arial"/>
                <a:ea typeface="Arial"/>
                <a:cs typeface="Arial"/>
                <a:sym typeface="Arial"/>
              </a:rPr>
              <a:t>Healthy Lifestyle Plan</a:t>
            </a:r>
            <a:endParaRPr>
              <a:solidFill>
                <a:srgbClr val="000000"/>
              </a:solidFill>
              <a:latin typeface="Arial"/>
              <a:ea typeface="Arial"/>
              <a:cs typeface="Arial"/>
              <a:sym typeface="Arial"/>
            </a:endParaRPr>
          </a:p>
          <a:p>
            <a:pPr marL="914400" lvl="1" indent="-317500" algn="l" rtl="0">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As mentioned, spouses are more likely to change if partner is willing to change and most healthy lifestyle patterns are learned and sustained in families.</a:t>
            </a:r>
            <a:endParaRPr>
              <a:solidFill>
                <a:srgbClr val="000000"/>
              </a:solidFill>
              <a:latin typeface="Arial"/>
              <a:ea typeface="Arial"/>
              <a:cs typeface="Arial"/>
              <a:sym typeface="Arial"/>
            </a:endParaRPr>
          </a:p>
          <a:p>
            <a:pPr marL="914400" lvl="1" indent="-317500" algn="l" rtl="0">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Work with families to create lifestyle plan.</a:t>
            </a:r>
            <a:endParaRPr>
              <a:solidFill>
                <a:srgbClr val="000000"/>
              </a:solidFill>
              <a:latin typeface="Arial"/>
              <a:ea typeface="Arial"/>
              <a:cs typeface="Arial"/>
              <a:sym typeface="Arial"/>
            </a:endParaRPr>
          </a:p>
          <a:p>
            <a:pPr marL="914400" lvl="1" indent="-317500" algn="l" rtl="0">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Interdisciplinary collaboration is encouraged.  </a:t>
            </a:r>
            <a:endParaRPr>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139" name="Google Shape;139;p25"/>
          <p:cNvPicPr preferRelativeResize="0"/>
          <p:nvPr/>
        </p:nvPicPr>
        <p:blipFill>
          <a:blip r:embed="rId3">
            <a:alphaModFix/>
          </a:blip>
          <a:stretch>
            <a:fillRect/>
          </a:stretch>
        </p:blipFill>
        <p:spPr>
          <a:xfrm>
            <a:off x="4028500" y="724150"/>
            <a:ext cx="4963101" cy="3904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FCA6-6592-5F45-94B9-68B8AF61CE1C}"/>
              </a:ext>
            </a:extLst>
          </p:cNvPr>
          <p:cNvSpPr>
            <a:spLocks noGrp="1"/>
          </p:cNvSpPr>
          <p:nvPr>
            <p:ph type="ctrTitle"/>
          </p:nvPr>
        </p:nvSpPr>
        <p:spPr/>
        <p:txBody>
          <a:bodyPr/>
          <a:lstStyle/>
          <a:p>
            <a:r>
              <a:rPr lang="en-US" sz="6600" dirty="0"/>
              <a:t>Let’s Apply!</a:t>
            </a:r>
          </a:p>
        </p:txBody>
      </p:sp>
      <p:sp>
        <p:nvSpPr>
          <p:cNvPr id="3" name="Subtitle 2">
            <a:extLst>
              <a:ext uri="{FF2B5EF4-FFF2-40B4-BE49-F238E27FC236}">
                <a16:creationId xmlns:a16="http://schemas.microsoft.com/office/drawing/2014/main" id="{9C48044B-802A-4A43-9C21-58B43CD67EEE}"/>
              </a:ext>
            </a:extLst>
          </p:cNvPr>
          <p:cNvSpPr>
            <a:spLocks noGrp="1"/>
          </p:cNvSpPr>
          <p:nvPr>
            <p:ph type="subTitle" idx="1"/>
          </p:nvPr>
        </p:nvSpPr>
        <p:spPr>
          <a:xfrm>
            <a:off x="2147299" y="2850039"/>
            <a:ext cx="4860426" cy="792600"/>
          </a:xfrm>
        </p:spPr>
        <p:txBody>
          <a:bodyPr/>
          <a:lstStyle/>
          <a:p>
            <a:r>
              <a:rPr lang="en-US" sz="3200" dirty="0"/>
              <a:t>Case Study</a:t>
            </a:r>
          </a:p>
        </p:txBody>
      </p:sp>
    </p:spTree>
    <p:extLst>
      <p:ext uri="{BB962C8B-B14F-4D97-AF65-F5344CB8AC3E}">
        <p14:creationId xmlns:p14="http://schemas.microsoft.com/office/powerpoint/2010/main" val="1356721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26"/>
          <p:cNvSpPr txBox="1">
            <a:spLocks noGrp="1"/>
          </p:cNvSpPr>
          <p:nvPr>
            <p:ph type="body" idx="1"/>
          </p:nvPr>
        </p:nvSpPr>
        <p:spPr>
          <a:xfrm>
            <a:off x="301426" y="236306"/>
            <a:ext cx="8520600" cy="4096414"/>
          </a:xfrm>
          <a:prstGeom prst="rect">
            <a:avLst/>
          </a:prstGeom>
        </p:spPr>
        <p:txBody>
          <a:bodyPr spcFirstLastPara="1" wrap="square" lIns="91425" tIns="91425" rIns="91425" bIns="91425" anchor="t" anchorCtr="0">
            <a:noAutofit/>
          </a:bodyPr>
          <a:lstStyle/>
          <a:p>
            <a:pPr marL="114300" indent="0">
              <a:lnSpc>
                <a:spcPct val="150000"/>
              </a:lnSpc>
              <a:buNone/>
            </a:pPr>
            <a:r>
              <a:rPr lang="en-US" sz="1600" dirty="0"/>
              <a:t>Mr. and Mrs. P have long anticipated their retirement years. They have plans to travel the country in the RV they purchased last year and have spent many evenings studying maps and brochures about campgrounds. With their two children grown and relatively stable, they look forward to having time to devote to each other and to their shared interest in travel. Their friends tease them about their pending "second honeymoon" and are planning a surprise retirement party for Mrs. P, who will retire from her career as an elementary school teacher in one week, at the end of the school year. Mr. P has been retired for two years. Both are eagerly anticipating the freedom that Mrs. P's retirement will allow and have been caught giggling together on more than one occasion. Future plans include taking their two grandchildren to the Grand Canyon and Disneyland, but they first plan to spend six months alone just going wherever they please and getting used to the RV lifestyle.</a:t>
            </a:r>
          </a:p>
          <a:p>
            <a:pPr marL="0" lvl="0" indent="0" algn="l" rtl="0">
              <a:spcBef>
                <a:spcPts val="0"/>
              </a:spcBef>
              <a:spcAft>
                <a:spcPts val="1600"/>
              </a:spcAft>
              <a:buNone/>
            </a:pPr>
            <a:endParaRPr dirty="0">
              <a:solidFill>
                <a:srgbClr val="FF0000"/>
              </a:solidFill>
            </a:endParaRPr>
          </a:p>
        </p:txBody>
      </p:sp>
    </p:spTree>
    <p:extLst>
      <p:ext uri="{BB962C8B-B14F-4D97-AF65-F5344CB8AC3E}">
        <p14:creationId xmlns:p14="http://schemas.microsoft.com/office/powerpoint/2010/main" val="1501547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26"/>
          <p:cNvSpPr txBox="1">
            <a:spLocks noGrp="1"/>
          </p:cNvSpPr>
          <p:nvPr>
            <p:ph type="body" idx="1"/>
          </p:nvPr>
        </p:nvSpPr>
        <p:spPr>
          <a:xfrm>
            <a:off x="311700" y="123290"/>
            <a:ext cx="8520600" cy="4096414"/>
          </a:xfrm>
          <a:prstGeom prst="rect">
            <a:avLst/>
          </a:prstGeom>
        </p:spPr>
        <p:txBody>
          <a:bodyPr spcFirstLastPara="1" wrap="square" lIns="91425" tIns="91425" rIns="91425" bIns="91425" anchor="t" anchorCtr="0">
            <a:noAutofit/>
          </a:bodyPr>
          <a:lstStyle/>
          <a:p>
            <a:pPr marL="114300" indent="0">
              <a:lnSpc>
                <a:spcPct val="150000"/>
              </a:lnSpc>
              <a:buNone/>
            </a:pPr>
            <a:r>
              <a:rPr lang="en-US" sz="1700" dirty="0"/>
              <a:t>Neither has anticipated the total disruption to their lives that the telephone call from the hospital brings. Their daughter has been involved in an auto accident and has suffered severe brain damage. She is currently in a coma in intensive care and the prognosis is not good. Their son-in-law asks if one of them can pick up their 7-year-old grandson from school and take him to a neighbor who sometimes babysits for the parents. They decide that Mr. P will do this and then meet Mrs. P at the hospital.</a:t>
            </a:r>
          </a:p>
          <a:p>
            <a:pPr marL="114300" indent="0">
              <a:lnSpc>
                <a:spcPct val="150000"/>
              </a:lnSpc>
              <a:buNone/>
            </a:pPr>
            <a:r>
              <a:rPr lang="en-US" sz="1700" dirty="0"/>
              <a:t>Later in the evening Mr. and Mrs. P, their son-in-law, and their other daughter meet with the neurologist who is attending their injured daughter. The neurologist reports that the damage is extensive and, at best, they can expect several weeks of hospitalization followed by months of rehabilitation. Suddenly, everyone's plans have changed and the future no longer seems so carefree.</a:t>
            </a:r>
          </a:p>
          <a:p>
            <a:pPr marL="0" lvl="0" indent="0" algn="l" rtl="0">
              <a:spcBef>
                <a:spcPts val="0"/>
              </a:spcBef>
              <a:spcAft>
                <a:spcPts val="1600"/>
              </a:spcAft>
              <a:buNone/>
            </a:pPr>
            <a:endParaRPr dirty="0">
              <a:solidFill>
                <a:srgbClr val="FF0000"/>
              </a:solidFill>
            </a:endParaRPr>
          </a:p>
        </p:txBody>
      </p:sp>
    </p:spTree>
    <p:extLst>
      <p:ext uri="{BB962C8B-B14F-4D97-AF65-F5344CB8AC3E}">
        <p14:creationId xmlns:p14="http://schemas.microsoft.com/office/powerpoint/2010/main" val="157392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6A4FD4-4D2D-0D44-8D22-17CE3781C7C6}"/>
              </a:ext>
            </a:extLst>
          </p:cNvPr>
          <p:cNvSpPr>
            <a:spLocks noGrp="1"/>
          </p:cNvSpPr>
          <p:nvPr>
            <p:ph type="body" idx="2"/>
          </p:nvPr>
        </p:nvSpPr>
        <p:spPr/>
        <p:txBody>
          <a:bodyPr/>
          <a:lstStyle/>
          <a:p>
            <a:pPr marL="114300" indent="0" algn="ctr">
              <a:buNone/>
            </a:pPr>
            <a:r>
              <a:rPr lang="en-US" sz="2800" dirty="0"/>
              <a:t>Chronic Illness </a:t>
            </a:r>
            <a:br>
              <a:rPr lang="en-US" sz="2800" dirty="0"/>
            </a:br>
            <a:r>
              <a:rPr lang="en-US" sz="2800" dirty="0"/>
              <a:t>and a </a:t>
            </a:r>
            <a:br>
              <a:rPr lang="en-US" sz="2800" dirty="0"/>
            </a:br>
            <a:r>
              <a:rPr lang="en-US" sz="2800" dirty="0"/>
              <a:t>Systemic Approach:</a:t>
            </a:r>
          </a:p>
          <a:p>
            <a:pPr marL="114300" indent="0" algn="ctr">
              <a:buNone/>
            </a:pPr>
            <a:r>
              <a:rPr lang="en-US" sz="2800" dirty="0">
                <a:solidFill>
                  <a:srgbClr val="EF4B87"/>
                </a:solidFill>
              </a:rPr>
              <a:t>Two Peas in a Pod</a:t>
            </a:r>
          </a:p>
          <a:p>
            <a:pPr marL="114300" indent="0" algn="ctr">
              <a:buNone/>
            </a:pPr>
            <a:endParaRPr lang="en-US" dirty="0"/>
          </a:p>
        </p:txBody>
      </p:sp>
      <p:pic>
        <p:nvPicPr>
          <p:cNvPr id="6" name="Picture 5">
            <a:extLst>
              <a:ext uri="{FF2B5EF4-FFF2-40B4-BE49-F238E27FC236}">
                <a16:creationId xmlns:a16="http://schemas.microsoft.com/office/drawing/2014/main" id="{E44D3E0D-B725-FB46-9F4A-08BBEA614900}"/>
              </a:ext>
            </a:extLst>
          </p:cNvPr>
          <p:cNvPicPr>
            <a:picLocks noChangeAspect="1"/>
          </p:cNvPicPr>
          <p:nvPr/>
        </p:nvPicPr>
        <p:blipFill>
          <a:blip r:embed="rId3"/>
          <a:stretch>
            <a:fillRect/>
          </a:stretch>
        </p:blipFill>
        <p:spPr>
          <a:xfrm>
            <a:off x="440160" y="1492250"/>
            <a:ext cx="3759200" cy="2159000"/>
          </a:xfrm>
          <a:prstGeom prst="rect">
            <a:avLst/>
          </a:prstGeom>
        </p:spPr>
      </p:pic>
    </p:spTree>
    <p:extLst>
      <p:ext uri="{BB962C8B-B14F-4D97-AF65-F5344CB8AC3E}">
        <p14:creationId xmlns:p14="http://schemas.microsoft.com/office/powerpoint/2010/main" val="294062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0F5F-227D-BE41-9568-D16D3F0DF81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71DD4C0D-B01B-204F-9E51-42A8670CA6A7}"/>
              </a:ext>
            </a:extLst>
          </p:cNvPr>
          <p:cNvSpPr>
            <a:spLocks noGrp="1"/>
          </p:cNvSpPr>
          <p:nvPr>
            <p:ph type="subTitle" idx="1"/>
          </p:nvPr>
        </p:nvSpPr>
        <p:spPr/>
        <p:txBody>
          <a:bodyPr/>
          <a:lstStyle/>
          <a:p>
            <a:r>
              <a:rPr lang="en-US" dirty="0"/>
              <a:t>We Love Your Questions </a:t>
            </a:r>
            <a:r>
              <a:rPr lang="en-US" dirty="0">
                <a:sym typeface="Wingdings" pitchFamily="2" charset="2"/>
              </a:rPr>
              <a:t>:)</a:t>
            </a:r>
            <a:endParaRPr lang="en-US" dirty="0"/>
          </a:p>
        </p:txBody>
      </p:sp>
    </p:spTree>
    <p:extLst>
      <p:ext uri="{BB962C8B-B14F-4D97-AF65-F5344CB8AC3E}">
        <p14:creationId xmlns:p14="http://schemas.microsoft.com/office/powerpoint/2010/main" val="577208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 </a:t>
            </a:r>
            <a:endParaRPr dirty="0"/>
          </a:p>
        </p:txBody>
      </p:sp>
      <p:sp>
        <p:nvSpPr>
          <p:cNvPr id="151" name="Google Shape;151;p27"/>
          <p:cNvSpPr txBox="1">
            <a:spLocks noGrp="1"/>
          </p:cNvSpPr>
          <p:nvPr>
            <p:ph type="body" idx="1"/>
          </p:nvPr>
        </p:nvSpPr>
        <p:spPr>
          <a:xfrm>
            <a:off x="365400" y="1287800"/>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000000"/>
                </a:solidFill>
                <a:latin typeface="Times New Roman"/>
                <a:ea typeface="Times New Roman"/>
                <a:cs typeface="Times New Roman"/>
                <a:sym typeface="Times New Roman"/>
              </a:rPr>
              <a:t>American Association for Marriage and Family Therapy. (2018). </a:t>
            </a:r>
            <a:r>
              <a:rPr lang="en" sz="1200" i="1" dirty="0">
                <a:solidFill>
                  <a:srgbClr val="000000"/>
                </a:solidFill>
                <a:latin typeface="Times New Roman"/>
                <a:ea typeface="Times New Roman"/>
                <a:cs typeface="Times New Roman"/>
                <a:sym typeface="Times New Roman"/>
              </a:rPr>
              <a:t>Competencies for family therapists working in healthcare settings. </a:t>
            </a:r>
            <a:r>
              <a:rPr lang="en" sz="1200" dirty="0">
                <a:solidFill>
                  <a:srgbClr val="000000"/>
                </a:solidFill>
                <a:latin typeface="Times New Roman"/>
                <a:ea typeface="Times New Roman"/>
                <a:cs typeface="Times New Roman"/>
                <a:sym typeface="Times New Roman"/>
              </a:rPr>
              <a:t>Retrieved from </a:t>
            </a:r>
            <a:r>
              <a:rPr lang="en" sz="1200" dirty="0" err="1">
                <a:solidFill>
                  <a:srgbClr val="000000"/>
                </a:solidFill>
                <a:latin typeface="Times New Roman"/>
                <a:ea typeface="Times New Roman"/>
                <a:cs typeface="Times New Roman"/>
                <a:sym typeface="Times New Roman"/>
              </a:rPr>
              <a:t>www.aamft.org</a:t>
            </a:r>
            <a:r>
              <a:rPr lang="en" sz="1200" dirty="0">
                <a:solidFill>
                  <a:srgbClr val="000000"/>
                </a:solidFill>
                <a:latin typeface="Times New Roman"/>
                <a:ea typeface="Times New Roman"/>
                <a:cs typeface="Times New Roman"/>
                <a:sym typeface="Times New Roman"/>
              </a:rPr>
              <a:t>/healthcare. </a:t>
            </a:r>
            <a:endParaRPr sz="1200" dirty="0">
              <a:solidFill>
                <a:srgbClr val="2A2A2A"/>
              </a:solidFill>
              <a:highlight>
                <a:srgbClr val="FFFFFF"/>
              </a:highlight>
              <a:latin typeface="Times New Roman"/>
              <a:ea typeface="Times New Roman"/>
              <a:cs typeface="Times New Roman"/>
              <a:sym typeface="Times New Roman"/>
            </a:endParaRPr>
          </a:p>
          <a:p>
            <a:pPr marL="0" indent="0">
              <a:spcBef>
                <a:spcPts val="1600"/>
              </a:spcBef>
              <a:buNone/>
            </a:pPr>
            <a:r>
              <a:rPr lang="en-US" sz="1200" dirty="0">
                <a:solidFill>
                  <a:srgbClr val="000000"/>
                </a:solidFill>
                <a:highlight>
                  <a:srgbClr val="FFFFFF"/>
                </a:highlight>
                <a:latin typeface="Times New Roman"/>
                <a:ea typeface="Times New Roman"/>
                <a:cs typeface="Times New Roman"/>
                <a:sym typeface="Times New Roman"/>
              </a:rPr>
              <a:t>In Cole, R. E. &amp; Reiss, D.  (Ed.), </a:t>
            </a:r>
            <a:r>
              <a:rPr lang="en-US" sz="1200" i="1" dirty="0">
                <a:solidFill>
                  <a:srgbClr val="000000"/>
                </a:solidFill>
                <a:highlight>
                  <a:srgbClr val="FFFFFF"/>
                </a:highlight>
                <a:latin typeface="Times New Roman"/>
                <a:ea typeface="Times New Roman"/>
                <a:cs typeface="Times New Roman"/>
                <a:sym typeface="Times New Roman"/>
              </a:rPr>
              <a:t>How do families cope with chronic illness? </a:t>
            </a:r>
            <a:r>
              <a:rPr lang="en-US" sz="1200" dirty="0">
                <a:solidFill>
                  <a:srgbClr val="000000"/>
                </a:solidFill>
                <a:highlight>
                  <a:srgbClr val="FFFFFF"/>
                </a:highlight>
                <a:latin typeface="Times New Roman"/>
                <a:ea typeface="Times New Roman"/>
                <a:cs typeface="Times New Roman"/>
                <a:sym typeface="Times New Roman"/>
              </a:rPr>
              <a:t>Routledge. </a:t>
            </a:r>
            <a:endParaRPr lang="en" sz="1200" dirty="0">
              <a:solidFill>
                <a:srgbClr val="000000"/>
              </a:solidFill>
              <a:highlight>
                <a:srgbClr val="FFFFFF"/>
              </a:highlight>
              <a:latin typeface="Times New Roman"/>
              <a:ea typeface="Times New Roman"/>
              <a:cs typeface="Times New Roman"/>
              <a:sym typeface="Times New Roman"/>
            </a:endParaRPr>
          </a:p>
          <a:p>
            <a:pPr marL="0" lvl="0" indent="0" algn="l" rtl="0">
              <a:spcBef>
                <a:spcPts val="1600"/>
              </a:spcBef>
              <a:spcAft>
                <a:spcPts val="0"/>
              </a:spcAft>
              <a:buNone/>
            </a:pPr>
            <a:r>
              <a:rPr lang="en" sz="1200" dirty="0">
                <a:solidFill>
                  <a:srgbClr val="000000"/>
                </a:solidFill>
                <a:highlight>
                  <a:srgbClr val="FFFFFF"/>
                </a:highlight>
                <a:latin typeface="Times New Roman"/>
                <a:ea typeface="Times New Roman"/>
                <a:cs typeface="Times New Roman"/>
                <a:sym typeface="Times New Roman"/>
              </a:rPr>
              <a:t>McDaniel, S. H., Doherty, W. j., &amp; Hepworth, J. (2014). </a:t>
            </a:r>
            <a:r>
              <a:rPr lang="en" sz="1200" i="1" dirty="0">
                <a:solidFill>
                  <a:srgbClr val="000000"/>
                </a:solidFill>
                <a:highlight>
                  <a:srgbClr val="FFFFFF"/>
                </a:highlight>
                <a:latin typeface="Times New Roman"/>
                <a:ea typeface="Times New Roman"/>
                <a:cs typeface="Times New Roman"/>
                <a:sym typeface="Times New Roman"/>
              </a:rPr>
              <a:t>Medical Family Therapy and Integrated Care: Second Edition. </a:t>
            </a:r>
            <a:r>
              <a:rPr lang="en" sz="1200" dirty="0">
                <a:solidFill>
                  <a:srgbClr val="000000"/>
                </a:solidFill>
                <a:highlight>
                  <a:srgbClr val="FFFFFF"/>
                </a:highlight>
                <a:latin typeface="Times New Roman"/>
                <a:ea typeface="Times New Roman"/>
                <a:cs typeface="Times New Roman"/>
                <a:sym typeface="Times New Roman"/>
              </a:rPr>
              <a:t>American Psychological Association.</a:t>
            </a:r>
            <a:r>
              <a:rPr lang="en" sz="1200" dirty="0">
                <a:solidFill>
                  <a:srgbClr val="000000"/>
                </a:solidFill>
                <a:highlight>
                  <a:srgbClr val="FFFFFF"/>
                </a:highlight>
                <a:uFill>
                  <a:noFill/>
                </a:uFill>
                <a:latin typeface="Times New Roman"/>
                <a:ea typeface="Times New Roman"/>
                <a:cs typeface="Times New Roman"/>
                <a:sym typeface="Times New Roman"/>
                <a:hlinkClick r:id="rId3"/>
              </a:rPr>
              <a:t> </a:t>
            </a:r>
            <a:r>
              <a:rPr lang="en" sz="1200" u="sng" dirty="0">
                <a:solidFill>
                  <a:schemeClr val="accent5"/>
                </a:solidFill>
                <a:highlight>
                  <a:srgbClr val="FFFFFF"/>
                </a:highlight>
                <a:latin typeface="Times New Roman"/>
                <a:ea typeface="Times New Roman"/>
                <a:cs typeface="Times New Roman"/>
                <a:sym typeface="Times New Roman"/>
                <a:hlinkClick r:id="rId3"/>
              </a:rPr>
              <a:t>https://doi.org/10.1037/14256-000 - Chapter 1</a:t>
            </a:r>
            <a:endParaRPr sz="1200" dirty="0">
              <a:solidFill>
                <a:srgbClr val="2A2A2A"/>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dirty="0">
                <a:solidFill>
                  <a:srgbClr val="2A2A2A"/>
                </a:solidFill>
                <a:highlight>
                  <a:srgbClr val="FFFFFF"/>
                </a:highlight>
                <a:latin typeface="Times New Roman"/>
                <a:ea typeface="Times New Roman"/>
                <a:cs typeface="Times New Roman"/>
                <a:sym typeface="Times New Roman"/>
              </a:rPr>
              <a:t>Myers, J. E., &amp; Sweeney, T. J. (2004). The Indivisible Self: An Evidence-Based Model of Wellness. </a:t>
            </a:r>
            <a:r>
              <a:rPr lang="en" sz="1200" i="1" dirty="0">
                <a:solidFill>
                  <a:srgbClr val="2A2A2A"/>
                </a:solidFill>
                <a:highlight>
                  <a:srgbClr val="FFFFFF"/>
                </a:highlight>
                <a:latin typeface="Times New Roman"/>
                <a:ea typeface="Times New Roman"/>
                <a:cs typeface="Times New Roman"/>
                <a:sym typeface="Times New Roman"/>
              </a:rPr>
              <a:t>Journal of Individual Psychology</a:t>
            </a:r>
            <a:r>
              <a:rPr lang="en" sz="1200" dirty="0">
                <a:solidFill>
                  <a:srgbClr val="2A2A2A"/>
                </a:solidFill>
                <a:highlight>
                  <a:srgbClr val="FFFFFF"/>
                </a:highlight>
                <a:latin typeface="Times New Roman"/>
                <a:ea typeface="Times New Roman"/>
                <a:cs typeface="Times New Roman"/>
                <a:sym typeface="Times New Roman"/>
              </a:rPr>
              <a:t>, 60(3), 234-245.</a:t>
            </a:r>
            <a:endParaRPr sz="1200" dirty="0">
              <a:solidFill>
                <a:srgbClr val="2A2A2A"/>
              </a:solidFill>
              <a:highlight>
                <a:srgbClr val="FFFFFF"/>
              </a:highlight>
              <a:latin typeface="Times New Roman"/>
              <a:ea typeface="Times New Roman"/>
              <a:cs typeface="Times New Roman"/>
              <a:sym typeface="Times New Roman"/>
            </a:endParaRPr>
          </a:p>
          <a:p>
            <a:pPr marL="0" lvl="0" indent="0" algn="l" rtl="0">
              <a:spcBef>
                <a:spcPts val="1600"/>
              </a:spcBef>
              <a:spcAft>
                <a:spcPts val="0"/>
              </a:spcAft>
              <a:buNone/>
            </a:pPr>
            <a:r>
              <a:rPr lang="en" sz="1200" dirty="0">
                <a:solidFill>
                  <a:srgbClr val="2A2A2A"/>
                </a:solidFill>
                <a:highlight>
                  <a:srgbClr val="FFFFFF"/>
                </a:highlight>
                <a:latin typeface="Times New Roman"/>
                <a:ea typeface="Times New Roman"/>
                <a:cs typeface="Times New Roman"/>
                <a:sym typeface="Times New Roman"/>
              </a:rPr>
              <a:t>Ng, R.,  </a:t>
            </a:r>
            <a:r>
              <a:rPr lang="en" sz="1200" dirty="0" err="1">
                <a:solidFill>
                  <a:srgbClr val="2A2A2A"/>
                </a:solidFill>
                <a:highlight>
                  <a:srgbClr val="FFFFFF"/>
                </a:highlight>
                <a:latin typeface="Times New Roman"/>
                <a:ea typeface="Times New Roman"/>
                <a:cs typeface="Times New Roman"/>
                <a:sym typeface="Times New Roman"/>
              </a:rPr>
              <a:t>Sutradhar</a:t>
            </a:r>
            <a:r>
              <a:rPr lang="en" sz="1200" dirty="0">
                <a:solidFill>
                  <a:srgbClr val="2A2A2A"/>
                </a:solidFill>
                <a:highlight>
                  <a:srgbClr val="FFFFFF"/>
                </a:highlight>
                <a:latin typeface="Times New Roman"/>
                <a:ea typeface="Times New Roman"/>
                <a:cs typeface="Times New Roman"/>
                <a:sym typeface="Times New Roman"/>
              </a:rPr>
              <a:t>, R., Yao, Z., </a:t>
            </a:r>
            <a:r>
              <a:rPr lang="en" sz="1200" dirty="0" err="1">
                <a:solidFill>
                  <a:srgbClr val="2A2A2A"/>
                </a:solidFill>
                <a:highlight>
                  <a:srgbClr val="FFFFFF"/>
                </a:highlight>
                <a:latin typeface="Times New Roman"/>
                <a:ea typeface="Times New Roman"/>
                <a:cs typeface="Times New Roman"/>
                <a:sym typeface="Times New Roman"/>
              </a:rPr>
              <a:t>Wodchis</a:t>
            </a:r>
            <a:r>
              <a:rPr lang="en" sz="1200" dirty="0">
                <a:solidFill>
                  <a:srgbClr val="2A2A2A"/>
                </a:solidFill>
                <a:highlight>
                  <a:srgbClr val="FFFFFF"/>
                </a:highlight>
                <a:latin typeface="Times New Roman"/>
                <a:ea typeface="Times New Roman"/>
                <a:cs typeface="Times New Roman"/>
                <a:sym typeface="Times New Roman"/>
              </a:rPr>
              <a:t>, W.P.,  Rosella, L.C. (2019) Smoking, drinking, diet and physical activity—modifiable lifestyle risk factors and their associations with age to first chronic disease, </a:t>
            </a:r>
            <a:r>
              <a:rPr lang="en" sz="1200" i="1" dirty="0">
                <a:solidFill>
                  <a:srgbClr val="2A2A2A"/>
                </a:solidFill>
                <a:highlight>
                  <a:srgbClr val="FFFFFF"/>
                </a:highlight>
                <a:latin typeface="Times New Roman"/>
                <a:ea typeface="Times New Roman"/>
                <a:cs typeface="Times New Roman"/>
                <a:sym typeface="Times New Roman"/>
              </a:rPr>
              <a:t>International Journal of Epidemiology,</a:t>
            </a:r>
            <a:r>
              <a:rPr lang="en" sz="1200" dirty="0">
                <a:solidFill>
                  <a:srgbClr val="2A2A2A"/>
                </a:solidFill>
                <a:highlight>
                  <a:srgbClr val="FFFFFF"/>
                </a:highlight>
                <a:latin typeface="Times New Roman"/>
                <a:ea typeface="Times New Roman"/>
                <a:cs typeface="Times New Roman"/>
                <a:sym typeface="Times New Roman"/>
              </a:rPr>
              <a:t> dyz078, </a:t>
            </a:r>
            <a:r>
              <a:rPr lang="en" sz="1200" u="sng" dirty="0">
                <a:solidFill>
                  <a:schemeClr val="hlink"/>
                </a:solidFill>
                <a:highlight>
                  <a:srgbClr val="FFFFFF"/>
                </a:highlight>
                <a:latin typeface="Times New Roman"/>
                <a:ea typeface="Times New Roman"/>
                <a:cs typeface="Times New Roman"/>
                <a:sym typeface="Times New Roman"/>
                <a:hlinkClick r:id="rId4"/>
              </a:rPr>
              <a:t>https://doi.org/10.1093/ije/dyz078</a:t>
            </a:r>
            <a:endParaRPr sz="1200" dirty="0">
              <a:solidFill>
                <a:srgbClr val="2A2A2A"/>
              </a:solidFill>
              <a:highlight>
                <a:srgbClr val="FFFFFF"/>
              </a:highlight>
              <a:latin typeface="Times New Roman"/>
              <a:ea typeface="Times New Roman"/>
              <a:cs typeface="Times New Roman"/>
              <a:sym typeface="Times New Roman"/>
            </a:endParaRPr>
          </a:p>
          <a:p>
            <a:pPr marL="0" lvl="0" indent="0" algn="l" rtl="0">
              <a:spcBef>
                <a:spcPts val="1600"/>
              </a:spcBef>
              <a:spcAft>
                <a:spcPts val="0"/>
              </a:spcAft>
              <a:buNone/>
            </a:pPr>
            <a:r>
              <a:rPr lang="en" sz="1200" dirty="0">
                <a:solidFill>
                  <a:srgbClr val="2A2A2A"/>
                </a:solidFill>
                <a:highlight>
                  <a:srgbClr val="FFFFFF"/>
                </a:highlight>
                <a:latin typeface="Times New Roman"/>
                <a:ea typeface="Times New Roman"/>
                <a:cs typeface="Times New Roman"/>
                <a:sym typeface="Times New Roman"/>
              </a:rPr>
              <a:t>Robinson, C. A. (2009). Families living well with chronic illness: The healing process of moving on. </a:t>
            </a:r>
            <a:r>
              <a:rPr lang="en" sz="1200" i="1" dirty="0">
                <a:solidFill>
                  <a:srgbClr val="2A2A2A"/>
                </a:solidFill>
                <a:highlight>
                  <a:srgbClr val="FFFFFF"/>
                </a:highlight>
                <a:latin typeface="Times New Roman"/>
                <a:ea typeface="Times New Roman"/>
                <a:cs typeface="Times New Roman"/>
                <a:sym typeface="Times New Roman"/>
              </a:rPr>
              <a:t>Qualitative Health Research</a:t>
            </a:r>
            <a:r>
              <a:rPr lang="en" sz="1200" dirty="0">
                <a:solidFill>
                  <a:srgbClr val="2A2A2A"/>
                </a:solidFill>
                <a:highlight>
                  <a:srgbClr val="FFFFFF"/>
                </a:highlight>
                <a:latin typeface="Times New Roman"/>
                <a:ea typeface="Times New Roman"/>
                <a:cs typeface="Times New Roman"/>
                <a:sym typeface="Times New Roman"/>
              </a:rPr>
              <a:t>, </a:t>
            </a:r>
            <a:r>
              <a:rPr lang="en" sz="1200" i="1" dirty="0">
                <a:solidFill>
                  <a:srgbClr val="2A2A2A"/>
                </a:solidFill>
                <a:highlight>
                  <a:srgbClr val="FFFFFF"/>
                </a:highlight>
                <a:latin typeface="Times New Roman"/>
                <a:ea typeface="Times New Roman"/>
                <a:cs typeface="Times New Roman"/>
                <a:sym typeface="Times New Roman"/>
              </a:rPr>
              <a:t>27</a:t>
            </a:r>
            <a:r>
              <a:rPr lang="en" sz="1200" dirty="0">
                <a:solidFill>
                  <a:srgbClr val="2A2A2A"/>
                </a:solidFill>
                <a:highlight>
                  <a:srgbClr val="FFFFFF"/>
                </a:highlight>
                <a:latin typeface="Times New Roman"/>
                <a:ea typeface="Times New Roman"/>
                <a:cs typeface="Times New Roman"/>
                <a:sym typeface="Times New Roman"/>
              </a:rPr>
              <a:t>(4), 447-461. http://</a:t>
            </a:r>
            <a:r>
              <a:rPr lang="en" sz="1200" dirty="0" err="1">
                <a:solidFill>
                  <a:srgbClr val="2A2A2A"/>
                </a:solidFill>
                <a:highlight>
                  <a:srgbClr val="FFFFFF"/>
                </a:highlight>
                <a:latin typeface="Times New Roman"/>
                <a:ea typeface="Times New Roman"/>
                <a:cs typeface="Times New Roman"/>
                <a:sym typeface="Times New Roman"/>
              </a:rPr>
              <a:t>doi.org</a:t>
            </a:r>
            <a:r>
              <a:rPr lang="en" sz="1200" dirty="0">
                <a:solidFill>
                  <a:srgbClr val="2A2A2A"/>
                </a:solidFill>
                <a:highlight>
                  <a:srgbClr val="FFFFFF"/>
                </a:highlight>
                <a:latin typeface="Times New Roman"/>
                <a:ea typeface="Times New Roman"/>
                <a:cs typeface="Times New Roman"/>
                <a:sym typeface="Times New Roman"/>
              </a:rPr>
              <a:t>/10.1177/1049732316675590</a:t>
            </a:r>
            <a:endParaRPr sz="1200" dirty="0">
              <a:solidFill>
                <a:srgbClr val="2A2A2A"/>
              </a:solidFill>
              <a:highlight>
                <a:srgbClr val="FFFFFF"/>
              </a:highlight>
              <a:latin typeface="Times New Roman"/>
              <a:ea typeface="Times New Roman"/>
              <a:cs typeface="Times New Roman"/>
              <a:sym typeface="Times New Roman"/>
            </a:endParaRPr>
          </a:p>
          <a:p>
            <a:pPr marL="0" lvl="0" indent="0" algn="l" rtl="0">
              <a:spcBef>
                <a:spcPts val="1200"/>
              </a:spcBef>
              <a:spcAft>
                <a:spcPts val="1600"/>
              </a:spcAft>
              <a:buNone/>
            </a:pPr>
            <a:endParaRPr sz="1150" dirty="0">
              <a:solidFill>
                <a:srgbClr val="2A2A2A"/>
              </a:solidFill>
              <a:highlight>
                <a:srgbClr val="FFFFFF"/>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351326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501750" y="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Arial"/>
                <a:ea typeface="Arial"/>
                <a:cs typeface="Arial"/>
                <a:sym typeface="Arial"/>
              </a:rPr>
              <a:t>Chronic Illness in America </a:t>
            </a:r>
            <a:endParaRPr dirty="0"/>
          </a:p>
        </p:txBody>
      </p:sp>
      <p:sp>
        <p:nvSpPr>
          <p:cNvPr id="79" name="Google Shape;79;p15"/>
          <p:cNvSpPr txBox="1">
            <a:spLocks noGrp="1"/>
          </p:cNvSpPr>
          <p:nvPr>
            <p:ph type="body" idx="1"/>
          </p:nvPr>
        </p:nvSpPr>
        <p:spPr>
          <a:xfrm>
            <a:off x="311700" y="651475"/>
            <a:ext cx="8520600" cy="44298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rgbClr val="262626"/>
              </a:buClr>
              <a:buSzPts val="1800"/>
              <a:buFont typeface="Arial"/>
              <a:buChar char="●"/>
            </a:pPr>
            <a:r>
              <a:rPr lang="en" dirty="0">
                <a:solidFill>
                  <a:srgbClr val="262626"/>
                </a:solidFill>
                <a:latin typeface="Arial"/>
                <a:ea typeface="Arial"/>
                <a:cs typeface="Arial"/>
                <a:sym typeface="Arial"/>
              </a:rPr>
              <a:t>Chronic diseases are defined broadly as “conditions that last 1 year or more and require ongoing medical attention or limit activities of daily living or both.”</a:t>
            </a:r>
            <a:endParaRPr dirty="0">
              <a:solidFill>
                <a:srgbClr val="262626"/>
              </a:solidFill>
              <a:latin typeface="Arial"/>
              <a:ea typeface="Arial"/>
              <a:cs typeface="Arial"/>
              <a:sym typeface="Arial"/>
            </a:endParaRPr>
          </a:p>
          <a:p>
            <a:pPr marL="914400" lvl="1" indent="-342900" algn="l" rtl="0">
              <a:spcBef>
                <a:spcPts val="0"/>
              </a:spcBef>
              <a:spcAft>
                <a:spcPts val="0"/>
              </a:spcAft>
              <a:buClr>
                <a:srgbClr val="262626"/>
              </a:buClr>
              <a:buSzPts val="1800"/>
              <a:buFont typeface="Arial"/>
              <a:buChar char="○"/>
            </a:pPr>
            <a:r>
              <a:rPr lang="en" sz="1800" dirty="0">
                <a:solidFill>
                  <a:srgbClr val="262626"/>
                </a:solidFill>
                <a:latin typeface="Arial"/>
                <a:ea typeface="Arial"/>
                <a:cs typeface="Arial"/>
                <a:sym typeface="Arial"/>
              </a:rPr>
              <a:t>6 in 10 adults in the U.S. have one chronic disease</a:t>
            </a:r>
            <a:endParaRPr sz="1800" dirty="0">
              <a:solidFill>
                <a:srgbClr val="262626"/>
              </a:solidFill>
              <a:latin typeface="Arial"/>
              <a:ea typeface="Arial"/>
              <a:cs typeface="Arial"/>
              <a:sym typeface="Arial"/>
            </a:endParaRPr>
          </a:p>
          <a:p>
            <a:pPr marL="914400" lvl="1" indent="-342900" algn="l" rtl="0">
              <a:spcBef>
                <a:spcPts val="0"/>
              </a:spcBef>
              <a:spcAft>
                <a:spcPts val="0"/>
              </a:spcAft>
              <a:buClr>
                <a:srgbClr val="262626"/>
              </a:buClr>
              <a:buSzPts val="1800"/>
              <a:buFont typeface="Arial"/>
              <a:buChar char="○"/>
            </a:pPr>
            <a:r>
              <a:rPr lang="en" sz="1800" dirty="0">
                <a:solidFill>
                  <a:srgbClr val="262626"/>
                </a:solidFill>
                <a:latin typeface="Arial"/>
                <a:ea typeface="Arial"/>
                <a:cs typeface="Arial"/>
                <a:sym typeface="Arial"/>
              </a:rPr>
              <a:t>4 in 10 adults have two or more</a:t>
            </a:r>
            <a:endParaRPr sz="1800" dirty="0">
              <a:solidFill>
                <a:srgbClr val="262626"/>
              </a:solidFill>
              <a:latin typeface="Arial"/>
              <a:ea typeface="Arial"/>
              <a:cs typeface="Arial"/>
              <a:sym typeface="Arial"/>
            </a:endParaRPr>
          </a:p>
          <a:p>
            <a:pPr marL="1371600" lvl="2" indent="-342900" algn="l" rtl="0">
              <a:spcBef>
                <a:spcPts val="0"/>
              </a:spcBef>
              <a:spcAft>
                <a:spcPts val="0"/>
              </a:spcAft>
              <a:buClr>
                <a:srgbClr val="262626"/>
              </a:buClr>
              <a:buSzPts val="1800"/>
              <a:buFont typeface="Arial"/>
              <a:buChar char="■"/>
            </a:pPr>
            <a:r>
              <a:rPr lang="en" sz="1800" dirty="0">
                <a:solidFill>
                  <a:srgbClr val="262626"/>
                </a:solidFill>
                <a:latin typeface="Arial"/>
                <a:ea typeface="Arial"/>
                <a:cs typeface="Arial"/>
                <a:sym typeface="Arial"/>
              </a:rPr>
              <a:t>Heart Disease</a:t>
            </a:r>
            <a:endParaRPr sz="1800" dirty="0">
              <a:solidFill>
                <a:srgbClr val="262626"/>
              </a:solidFill>
              <a:latin typeface="Arial"/>
              <a:ea typeface="Arial"/>
              <a:cs typeface="Arial"/>
              <a:sym typeface="Arial"/>
            </a:endParaRPr>
          </a:p>
          <a:p>
            <a:pPr marL="1371600" lvl="2" indent="-342900" algn="l" rtl="0">
              <a:spcBef>
                <a:spcPts val="0"/>
              </a:spcBef>
              <a:spcAft>
                <a:spcPts val="0"/>
              </a:spcAft>
              <a:buClr>
                <a:srgbClr val="262626"/>
              </a:buClr>
              <a:buSzPts val="1800"/>
              <a:buFont typeface="Arial"/>
              <a:buChar char="■"/>
            </a:pPr>
            <a:r>
              <a:rPr lang="en" sz="1800" dirty="0">
                <a:solidFill>
                  <a:srgbClr val="262626"/>
                </a:solidFill>
                <a:latin typeface="Arial"/>
                <a:ea typeface="Arial"/>
                <a:cs typeface="Arial"/>
                <a:sym typeface="Arial"/>
              </a:rPr>
              <a:t>Cancer</a:t>
            </a:r>
            <a:endParaRPr sz="1800" dirty="0">
              <a:solidFill>
                <a:srgbClr val="262626"/>
              </a:solidFill>
              <a:latin typeface="Arial"/>
              <a:ea typeface="Arial"/>
              <a:cs typeface="Arial"/>
              <a:sym typeface="Arial"/>
            </a:endParaRPr>
          </a:p>
          <a:p>
            <a:pPr marL="1371600" lvl="2" indent="-342900" algn="l" rtl="0">
              <a:spcBef>
                <a:spcPts val="0"/>
              </a:spcBef>
              <a:spcAft>
                <a:spcPts val="0"/>
              </a:spcAft>
              <a:buClr>
                <a:srgbClr val="262626"/>
              </a:buClr>
              <a:buSzPts val="1800"/>
              <a:buFont typeface="Arial"/>
              <a:buChar char="■"/>
            </a:pPr>
            <a:r>
              <a:rPr lang="en" sz="1800" dirty="0">
                <a:solidFill>
                  <a:srgbClr val="262626"/>
                </a:solidFill>
                <a:latin typeface="Arial"/>
                <a:ea typeface="Arial"/>
                <a:cs typeface="Arial"/>
                <a:sym typeface="Arial"/>
              </a:rPr>
              <a:t>Chronic Lung Disease</a:t>
            </a:r>
            <a:endParaRPr sz="1800" dirty="0">
              <a:solidFill>
                <a:srgbClr val="262626"/>
              </a:solidFill>
              <a:latin typeface="Arial"/>
              <a:ea typeface="Arial"/>
              <a:cs typeface="Arial"/>
              <a:sym typeface="Arial"/>
            </a:endParaRPr>
          </a:p>
          <a:p>
            <a:pPr marL="1371600" lvl="2" indent="-342900" algn="l" rtl="0">
              <a:spcBef>
                <a:spcPts val="0"/>
              </a:spcBef>
              <a:spcAft>
                <a:spcPts val="0"/>
              </a:spcAft>
              <a:buClr>
                <a:srgbClr val="262626"/>
              </a:buClr>
              <a:buSzPts val="1800"/>
              <a:buFont typeface="Arial"/>
              <a:buChar char="■"/>
            </a:pPr>
            <a:r>
              <a:rPr lang="en" sz="1800" dirty="0">
                <a:solidFill>
                  <a:srgbClr val="262626"/>
                </a:solidFill>
                <a:latin typeface="Arial"/>
                <a:ea typeface="Arial"/>
                <a:cs typeface="Arial"/>
                <a:sym typeface="Arial"/>
              </a:rPr>
              <a:t>Stroke</a:t>
            </a:r>
            <a:endParaRPr sz="1800" dirty="0">
              <a:solidFill>
                <a:srgbClr val="262626"/>
              </a:solidFill>
              <a:latin typeface="Arial"/>
              <a:ea typeface="Arial"/>
              <a:cs typeface="Arial"/>
              <a:sym typeface="Arial"/>
            </a:endParaRPr>
          </a:p>
          <a:p>
            <a:pPr marL="1371600" lvl="2" indent="-342900" algn="l" rtl="0">
              <a:spcBef>
                <a:spcPts val="0"/>
              </a:spcBef>
              <a:spcAft>
                <a:spcPts val="0"/>
              </a:spcAft>
              <a:buClr>
                <a:srgbClr val="262626"/>
              </a:buClr>
              <a:buSzPts val="1800"/>
              <a:buFont typeface="Arial"/>
              <a:buChar char="■"/>
            </a:pPr>
            <a:r>
              <a:rPr lang="en" sz="1800" dirty="0">
                <a:solidFill>
                  <a:srgbClr val="262626"/>
                </a:solidFill>
                <a:latin typeface="Arial"/>
                <a:ea typeface="Arial"/>
                <a:cs typeface="Arial"/>
                <a:sym typeface="Arial"/>
              </a:rPr>
              <a:t>Alzheimer’s Disease</a:t>
            </a:r>
            <a:endParaRPr sz="1800" dirty="0">
              <a:solidFill>
                <a:srgbClr val="262626"/>
              </a:solidFill>
              <a:latin typeface="Arial"/>
              <a:ea typeface="Arial"/>
              <a:cs typeface="Arial"/>
              <a:sym typeface="Arial"/>
            </a:endParaRPr>
          </a:p>
          <a:p>
            <a:pPr marL="1371600" lvl="2" indent="-342900" algn="l" rtl="0">
              <a:spcBef>
                <a:spcPts val="0"/>
              </a:spcBef>
              <a:spcAft>
                <a:spcPts val="0"/>
              </a:spcAft>
              <a:buClr>
                <a:srgbClr val="262626"/>
              </a:buClr>
              <a:buSzPts val="1800"/>
              <a:buFont typeface="Arial"/>
              <a:buChar char="■"/>
            </a:pPr>
            <a:r>
              <a:rPr lang="en" sz="1800" dirty="0">
                <a:solidFill>
                  <a:srgbClr val="262626"/>
                </a:solidFill>
                <a:latin typeface="Arial"/>
                <a:ea typeface="Arial"/>
                <a:cs typeface="Arial"/>
                <a:sym typeface="Arial"/>
              </a:rPr>
              <a:t>Diabetes</a:t>
            </a:r>
            <a:endParaRPr sz="1800" dirty="0">
              <a:solidFill>
                <a:srgbClr val="262626"/>
              </a:solidFill>
              <a:latin typeface="Arial"/>
              <a:ea typeface="Arial"/>
              <a:cs typeface="Arial"/>
              <a:sym typeface="Arial"/>
            </a:endParaRPr>
          </a:p>
          <a:p>
            <a:pPr marL="1371600" lvl="2" indent="-342900" algn="l" rtl="0">
              <a:spcBef>
                <a:spcPts val="0"/>
              </a:spcBef>
              <a:spcAft>
                <a:spcPts val="0"/>
              </a:spcAft>
              <a:buClr>
                <a:srgbClr val="262626"/>
              </a:buClr>
              <a:buSzPts val="1800"/>
              <a:buFont typeface="Arial"/>
              <a:buChar char="■"/>
            </a:pPr>
            <a:r>
              <a:rPr lang="en" sz="1800" dirty="0">
                <a:solidFill>
                  <a:srgbClr val="262626"/>
                </a:solidFill>
                <a:latin typeface="Arial"/>
                <a:ea typeface="Arial"/>
                <a:cs typeface="Arial"/>
                <a:sym typeface="Arial"/>
              </a:rPr>
              <a:t>Chronic Kidney Disease</a:t>
            </a:r>
            <a:endParaRPr sz="1800" dirty="0">
              <a:solidFill>
                <a:srgbClr val="262626"/>
              </a:solidFill>
              <a:latin typeface="Arial"/>
              <a:ea typeface="Arial"/>
              <a:cs typeface="Arial"/>
              <a:sym typeface="Arial"/>
            </a:endParaRPr>
          </a:p>
          <a:p>
            <a:pPr marL="0" lvl="0" indent="0" algn="l" rtl="0">
              <a:spcBef>
                <a:spcPts val="0"/>
              </a:spcBef>
              <a:spcAft>
                <a:spcPts val="0"/>
              </a:spcAft>
              <a:buNone/>
            </a:pPr>
            <a:endParaRPr sz="1400" dirty="0">
              <a:solidFill>
                <a:srgbClr val="262626"/>
              </a:solidFill>
              <a:latin typeface="Arial"/>
              <a:ea typeface="Arial"/>
              <a:cs typeface="Arial"/>
              <a:sym typeface="Arial"/>
            </a:endParaRPr>
          </a:p>
          <a:p>
            <a:pPr marL="0" lvl="0" indent="0" algn="l" rtl="0">
              <a:spcBef>
                <a:spcPts val="1600"/>
              </a:spcBef>
              <a:spcAft>
                <a:spcPts val="1600"/>
              </a:spcAft>
              <a:buNone/>
            </a:pPr>
            <a:r>
              <a:rPr lang="en" sz="1400" dirty="0">
                <a:solidFill>
                  <a:srgbClr val="262626"/>
                </a:solidFill>
                <a:latin typeface="Arial"/>
                <a:ea typeface="Arial"/>
                <a:cs typeface="Arial"/>
                <a:sym typeface="Arial"/>
              </a:rPr>
              <a:t> 		(National Center for Chronic Disease Prevention and Health Promotion, 2019)</a:t>
            </a: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4"/>
            <a:ext cx="8520600" cy="936735"/>
          </a:xfrm>
          <a:prstGeom prst="rect">
            <a:avLst/>
          </a:prstGeom>
        </p:spPr>
        <p:txBody>
          <a:bodyPr spcFirstLastPara="1" wrap="square" lIns="91425" tIns="91425" rIns="91425" bIns="91425" anchor="t" anchorCtr="0">
            <a:noAutofit/>
          </a:bodyPr>
          <a:lstStyle/>
          <a:p>
            <a:pPr algn="ctr"/>
            <a:r>
              <a:rPr lang="en" sz="4000" dirty="0">
                <a:latin typeface="Arial"/>
                <a:ea typeface="Arial"/>
                <a:cs typeface="Arial"/>
                <a:sym typeface="Arial"/>
              </a:rPr>
              <a:t>Risk Factors</a:t>
            </a:r>
            <a:br>
              <a:rPr lang="en" sz="4000" dirty="0">
                <a:latin typeface="Arial"/>
                <a:ea typeface="Arial"/>
                <a:cs typeface="Arial"/>
                <a:sym typeface="Arial"/>
              </a:rPr>
            </a:br>
            <a:r>
              <a:rPr lang="en-US" sz="1600" b="0" dirty="0"/>
              <a:t>(National Center for Chronic Disease Prevention and Health Promotion, 2019; McDaniel et al., 2014)</a:t>
            </a:r>
            <a:br>
              <a:rPr lang="en-US" sz="1600" dirty="0"/>
            </a:br>
            <a:br>
              <a:rPr lang="en" sz="4000" dirty="0">
                <a:latin typeface="Arial"/>
                <a:ea typeface="Arial"/>
                <a:cs typeface="Arial"/>
                <a:sym typeface="Arial"/>
              </a:rPr>
            </a:br>
            <a:endParaRPr sz="4800" dirty="0"/>
          </a:p>
        </p:txBody>
      </p:sp>
      <p:graphicFrame>
        <p:nvGraphicFramePr>
          <p:cNvPr id="4" name="Diagram 3">
            <a:extLst>
              <a:ext uri="{FF2B5EF4-FFF2-40B4-BE49-F238E27FC236}">
                <a16:creationId xmlns:a16="http://schemas.microsoft.com/office/drawing/2014/main" id="{EBB14DBF-5847-8E40-8F19-9379200DE538}"/>
              </a:ext>
            </a:extLst>
          </p:cNvPr>
          <p:cNvGraphicFramePr/>
          <p:nvPr>
            <p:extLst>
              <p:ext uri="{D42A27DB-BD31-4B8C-83A1-F6EECF244321}">
                <p14:modId xmlns:p14="http://schemas.microsoft.com/office/powerpoint/2010/main" val="1170911729"/>
              </p:ext>
            </p:extLst>
          </p:nvPr>
        </p:nvGraphicFramePr>
        <p:xfrm>
          <a:off x="44700" y="1610273"/>
          <a:ext cx="9099300" cy="330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264C-3645-1E42-AB56-ABA5DA68E079}"/>
              </a:ext>
            </a:extLst>
          </p:cNvPr>
          <p:cNvSpPr>
            <a:spLocks noGrp="1"/>
          </p:cNvSpPr>
          <p:nvPr>
            <p:ph type="title"/>
          </p:nvPr>
        </p:nvSpPr>
        <p:spPr/>
        <p:txBody>
          <a:bodyPr/>
          <a:lstStyle/>
          <a:p>
            <a:r>
              <a:rPr lang="en-US" sz="3200" dirty="0"/>
              <a:t>What We Know About Chronic Illness and the Family</a:t>
            </a:r>
          </a:p>
        </p:txBody>
      </p:sp>
      <p:graphicFrame>
        <p:nvGraphicFramePr>
          <p:cNvPr id="4" name="Diagram 3">
            <a:extLst>
              <a:ext uri="{FF2B5EF4-FFF2-40B4-BE49-F238E27FC236}">
                <a16:creationId xmlns:a16="http://schemas.microsoft.com/office/drawing/2014/main" id="{DF9AB777-CD4D-EB43-A602-04A38B34D556}"/>
              </a:ext>
            </a:extLst>
          </p:cNvPr>
          <p:cNvGraphicFramePr/>
          <p:nvPr>
            <p:extLst>
              <p:ext uri="{D42A27DB-BD31-4B8C-83A1-F6EECF244321}">
                <p14:modId xmlns:p14="http://schemas.microsoft.com/office/powerpoint/2010/main" val="2499032565"/>
              </p:ext>
            </p:extLst>
          </p:nvPr>
        </p:nvGraphicFramePr>
        <p:xfrm>
          <a:off x="311700" y="1152426"/>
          <a:ext cx="8520600" cy="3846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023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408E-1D9E-E54D-8A5B-C8DC3AC4BA30}"/>
              </a:ext>
            </a:extLst>
          </p:cNvPr>
          <p:cNvSpPr>
            <a:spLocks noGrp="1"/>
          </p:cNvSpPr>
          <p:nvPr>
            <p:ph type="title"/>
          </p:nvPr>
        </p:nvSpPr>
        <p:spPr/>
        <p:txBody>
          <a:bodyPr/>
          <a:lstStyle/>
          <a:p>
            <a:r>
              <a:rPr lang="en-US" sz="3200" dirty="0"/>
              <a:t>What We Know About Chronic Illness and the Family</a:t>
            </a:r>
          </a:p>
        </p:txBody>
      </p:sp>
      <p:graphicFrame>
        <p:nvGraphicFramePr>
          <p:cNvPr id="4" name="Diagram 3">
            <a:extLst>
              <a:ext uri="{FF2B5EF4-FFF2-40B4-BE49-F238E27FC236}">
                <a16:creationId xmlns:a16="http://schemas.microsoft.com/office/drawing/2014/main" id="{2D825ADA-2A1D-4747-B412-AE456AFE6CE7}"/>
              </a:ext>
            </a:extLst>
          </p:cNvPr>
          <p:cNvGraphicFramePr/>
          <p:nvPr>
            <p:extLst>
              <p:ext uri="{D42A27DB-BD31-4B8C-83A1-F6EECF244321}">
                <p14:modId xmlns:p14="http://schemas.microsoft.com/office/powerpoint/2010/main" val="723072428"/>
              </p:ext>
            </p:extLst>
          </p:nvPr>
        </p:nvGraphicFramePr>
        <p:xfrm>
          <a:off x="311700" y="1266325"/>
          <a:ext cx="8520600" cy="330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95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2434-3A8F-4547-9631-B72444FB6AE5}"/>
              </a:ext>
            </a:extLst>
          </p:cNvPr>
          <p:cNvSpPr>
            <a:spLocks noGrp="1"/>
          </p:cNvSpPr>
          <p:nvPr>
            <p:ph type="ctrTitle"/>
          </p:nvPr>
        </p:nvSpPr>
        <p:spPr/>
        <p:txBody>
          <a:bodyPr/>
          <a:lstStyle/>
          <a:p>
            <a:r>
              <a:rPr lang="en-US" dirty="0"/>
              <a:t>Spoon Theory</a:t>
            </a:r>
          </a:p>
        </p:txBody>
      </p:sp>
      <p:sp>
        <p:nvSpPr>
          <p:cNvPr id="3" name="Subtitle 2">
            <a:extLst>
              <a:ext uri="{FF2B5EF4-FFF2-40B4-BE49-F238E27FC236}">
                <a16:creationId xmlns:a16="http://schemas.microsoft.com/office/drawing/2014/main" id="{133D8F03-BB4A-8E42-9BF7-9F1AC7B4C8F5}"/>
              </a:ext>
            </a:extLst>
          </p:cNvPr>
          <p:cNvSpPr>
            <a:spLocks noGrp="1"/>
          </p:cNvSpPr>
          <p:nvPr>
            <p:ph type="subTitle" idx="1"/>
          </p:nvPr>
        </p:nvSpPr>
        <p:spPr/>
        <p:txBody>
          <a:bodyPr/>
          <a:lstStyle/>
          <a:p>
            <a:r>
              <a:rPr lang="en-US" dirty="0"/>
              <a:t>Understanding Chronic Illness</a:t>
            </a:r>
          </a:p>
        </p:txBody>
      </p:sp>
    </p:spTree>
    <p:extLst>
      <p:ext uri="{BB962C8B-B14F-4D97-AF65-F5344CB8AC3E}">
        <p14:creationId xmlns:p14="http://schemas.microsoft.com/office/powerpoint/2010/main" val="400657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CF78-0D70-614C-A136-3DF0605F1F14}"/>
              </a:ext>
            </a:extLst>
          </p:cNvPr>
          <p:cNvSpPr>
            <a:spLocks noGrp="1"/>
          </p:cNvSpPr>
          <p:nvPr>
            <p:ph type="title"/>
          </p:nvPr>
        </p:nvSpPr>
        <p:spPr/>
        <p:txBody>
          <a:bodyPr/>
          <a:lstStyle/>
          <a:p>
            <a:pPr algn="ctr"/>
            <a:r>
              <a:rPr lang="en-US" dirty="0"/>
              <a:t>Spoon Theory</a:t>
            </a:r>
          </a:p>
        </p:txBody>
      </p:sp>
      <p:sp>
        <p:nvSpPr>
          <p:cNvPr id="3" name="Text Placeholder 2">
            <a:extLst>
              <a:ext uri="{FF2B5EF4-FFF2-40B4-BE49-F238E27FC236}">
                <a16:creationId xmlns:a16="http://schemas.microsoft.com/office/drawing/2014/main" id="{6AC0DAD4-67F1-FA45-AE9A-AB992675BCDC}"/>
              </a:ext>
            </a:extLst>
          </p:cNvPr>
          <p:cNvSpPr>
            <a:spLocks noGrp="1"/>
          </p:cNvSpPr>
          <p:nvPr>
            <p:ph type="body" idx="1"/>
          </p:nvPr>
        </p:nvSpPr>
        <p:spPr/>
        <p:txBody>
          <a:bodyPr/>
          <a:lstStyle/>
          <a:p>
            <a:pPr marL="114300" indent="0">
              <a:buNone/>
            </a:pPr>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a:extLst>
                  <a:ext uri="{FF2B5EF4-FFF2-40B4-BE49-F238E27FC236}">
                    <a16:creationId xmlns:a16="http://schemas.microsoft.com/office/drawing/2014/main" id="{329066CD-99D3-574B-BFE2-E2CB28DBBCCB}"/>
                  </a:ext>
                </a:extLst>
              </p:cNvPr>
              <p:cNvGraphicFramePr>
                <a:graphicFrameLocks noGrp="1"/>
              </p:cNvGraphicFramePr>
              <p:nvPr/>
            </p:nvGraphicFramePr>
            <p:xfrm>
              <a:off x="-63500" y="-38100"/>
              <a:ext cx="9271000" cy="52197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Add-in 3">
                <a:extLst>
                  <a:ext uri="{FF2B5EF4-FFF2-40B4-BE49-F238E27FC236}">
                    <a16:creationId xmlns:a16="http://schemas.microsoft.com/office/drawing/2014/main" id="{329066CD-99D3-574B-BFE2-E2CB28DBBCCB}"/>
                  </a:ext>
                </a:extLst>
              </p:cNvPr>
              <p:cNvPicPr>
                <a:picLocks noGrp="1" noRot="1" noChangeAspect="1" noMove="1" noResize="1" noEditPoints="1" noAdjustHandles="1" noChangeArrowheads="1" noChangeShapeType="1"/>
              </p:cNvPicPr>
              <p:nvPr/>
            </p:nvPicPr>
            <p:blipFill>
              <a:blip r:embed="rId4"/>
              <a:stretch>
                <a:fillRect/>
              </a:stretch>
            </p:blipFill>
            <p:spPr>
              <a:xfrm>
                <a:off x="-63500" y="-38100"/>
                <a:ext cx="9271000" cy="5219700"/>
              </a:xfrm>
              <a:prstGeom prst="rect">
                <a:avLst/>
              </a:prstGeom>
            </p:spPr>
          </p:pic>
        </mc:Fallback>
      </mc:AlternateContent>
    </p:spTree>
    <p:extLst>
      <p:ext uri="{BB962C8B-B14F-4D97-AF65-F5344CB8AC3E}">
        <p14:creationId xmlns:p14="http://schemas.microsoft.com/office/powerpoint/2010/main" val="1443716067"/>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png"/></Relationships>
</file>

<file path=ppt/webextensions/webextension1.xml><?xml version="1.0" encoding="utf-8"?>
<we:webextension xmlns:we="http://schemas.microsoft.com/office/webextensions/webextension/2010/11" id="{9884D79B-5B9C-D54E-B191-4B49DB19D68F}">
  <we:reference id="wa104221182" version="3.3.0.0" store="en-US" storeType="OMEX"/>
  <we:alternateReferences>
    <we:reference id="WA104221182" version="3.3.0.0" store="WA104221182" storeType="OMEX"/>
  </we:alternateReferences>
  <we:properties>
    <we:property name="slideId" value="289"/>
    <we:property name="vid" value="&quot;https://www.youtube.com/watch?v=jn5IBsm49Rk&quot;"/>
    <we:property name="autoplay" value="0"/>
    <we:property name="starttime" value="0"/>
    <we:property name="endtime" value="0"/>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750</TotalTime>
  <Words>4290</Words>
  <Application>Microsoft Macintosh PowerPoint</Application>
  <PresentationFormat>On-screen Show (16:9)</PresentationFormat>
  <Paragraphs>458</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Open Sans</vt:lpstr>
      <vt:lpstr>PT Sans Narrow</vt:lpstr>
      <vt:lpstr>Times New Roman</vt:lpstr>
      <vt:lpstr>Arial</vt:lpstr>
      <vt:lpstr>Wingdings</vt:lpstr>
      <vt:lpstr>Lora</vt:lpstr>
      <vt:lpstr>Tropic</vt:lpstr>
      <vt:lpstr>Turning Stress into Strength: Chronic Illness and the Family</vt:lpstr>
      <vt:lpstr>Learning Objectives of Presentation</vt:lpstr>
      <vt:lpstr>PowerPoint Presentation</vt:lpstr>
      <vt:lpstr>Chronic Illness in America </vt:lpstr>
      <vt:lpstr>Risk Factors (National Center for Chronic Disease Prevention and Health Promotion, 2019; McDaniel et al., 2014)  </vt:lpstr>
      <vt:lpstr>What We Know About Chronic Illness and the Family</vt:lpstr>
      <vt:lpstr>What We Know About Chronic Illness and the Family</vt:lpstr>
      <vt:lpstr>Spoon Theory</vt:lpstr>
      <vt:lpstr>Spoon Theory</vt:lpstr>
      <vt:lpstr>5 Ecosystemic Splits</vt:lpstr>
      <vt:lpstr>Split 1: Mind and Body</vt:lpstr>
      <vt:lpstr>Split 2: Individual and Family</vt:lpstr>
      <vt:lpstr>Split 3: Family and Healthcare World</vt:lpstr>
      <vt:lpstr>Split 4: Clinical, Operational and Financial Worlds</vt:lpstr>
      <vt:lpstr>Split 5: Healthcare &amp; Neighborhoods, Culture and Institutions</vt:lpstr>
      <vt:lpstr>Family Fundamental Interpersonal Relations Orientation (FIRO)  Model</vt:lpstr>
      <vt:lpstr>Three Core Dimensions of Family Interaction </vt:lpstr>
      <vt:lpstr>Families Living Well with Chronic Illness</vt:lpstr>
      <vt:lpstr>“Healing Process of Moving On” - The Fight</vt:lpstr>
      <vt:lpstr>“Healing Process of Moving On” - Accepting</vt:lpstr>
      <vt:lpstr>“Healing Process of Moving On” - Living with the Chronic Illness</vt:lpstr>
      <vt:lpstr>“Healing Process of Moving On” - Sharing the Experience</vt:lpstr>
      <vt:lpstr>“Healing Process of Moving On” - Reconstructing Life</vt:lpstr>
      <vt:lpstr>PowerPoint Presentation</vt:lpstr>
      <vt:lpstr>Integrating Wellness as a Strength </vt:lpstr>
      <vt:lpstr>Integrating Wellness as a Strength </vt:lpstr>
      <vt:lpstr>Let’s Apply!</vt:lpstr>
      <vt:lpstr>PowerPoint Presentation</vt:lpstr>
      <vt:lpstr>PowerPoint Presentation</vt:lpstr>
      <vt:lpstr>THANK YOU!!!</vt:lpstr>
      <vt:lpstr>References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Stress into Strength: Chronic Illness and the Family</dc:title>
  <cp:lastModifiedBy>Emily Gable Robinson</cp:lastModifiedBy>
  <cp:revision>74</cp:revision>
  <dcterms:modified xsi:type="dcterms:W3CDTF">2020-02-22T14:25:52Z</dcterms:modified>
</cp:coreProperties>
</file>