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7" r:id="rId2"/>
    <p:sldId id="265" r:id="rId3"/>
    <p:sldId id="325" r:id="rId4"/>
    <p:sldId id="327" r:id="rId5"/>
    <p:sldId id="328" r:id="rId6"/>
    <p:sldId id="267" r:id="rId7"/>
    <p:sldId id="324" r:id="rId8"/>
    <p:sldId id="326" r:id="rId9"/>
    <p:sldId id="329" r:id="rId10"/>
    <p:sldId id="331" r:id="rId11"/>
    <p:sldId id="330" r:id="rId12"/>
    <p:sldId id="332" r:id="rId13"/>
    <p:sldId id="335" r:id="rId14"/>
    <p:sldId id="333" r:id="rId15"/>
    <p:sldId id="336" r:id="rId16"/>
    <p:sldId id="334" r:id="rId17"/>
    <p:sldId id="337" r:id="rId18"/>
    <p:sldId id="338" r:id="rId19"/>
    <p:sldId id="342" r:id="rId20"/>
    <p:sldId id="346" r:id="rId21"/>
    <p:sldId id="343" r:id="rId22"/>
    <p:sldId id="344" r:id="rId23"/>
    <p:sldId id="348" r:id="rId24"/>
    <p:sldId id="350" r:id="rId25"/>
    <p:sldId id="26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6029" autoAdjust="0"/>
    <p:restoredTop sz="79298" autoAdjust="0"/>
  </p:normalViewPr>
  <p:slideViewPr>
    <p:cSldViewPr snapToGrid="0">
      <p:cViewPr varScale="1">
        <p:scale>
          <a:sx n="70" d="100"/>
          <a:sy n="70" d="100"/>
        </p:scale>
        <p:origin x="69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87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00552D-E529-4DDE-8156-C14EDFECAE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AB52D7-50F0-4DA1-919F-D74284089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75037-232C-4725-8615-3EC6867F6648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9D6825-82B8-4E1F-813A-281087B688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4A213-323A-487C-9ABE-80159C2CF7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988FD-56D8-402A-98A9-D5E777B96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58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22FE0-849C-4D2F-9A6C-3E0D22CD5C05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289D0-9061-4E2F-A255-0AD7B561C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66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289D0-9061-4E2F-A255-0AD7B561CF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35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Differentiation</a:t>
            </a:r>
          </a:p>
          <a:p>
            <a:endParaRPr lang="en-US" b="1" dirty="0" smtClean="0"/>
          </a:p>
          <a:p>
            <a:r>
              <a:rPr lang="en-US" b="1" dirty="0" smtClean="0"/>
              <a:t>Focal Point – primary concept that describes differences in outcomes</a:t>
            </a:r>
          </a:p>
          <a:p>
            <a:endParaRPr lang="en-US" b="1" dirty="0"/>
          </a:p>
          <a:p>
            <a:r>
              <a:rPr lang="en-US" b="1" dirty="0" smtClean="0"/>
              <a:t>Two sided construct</a:t>
            </a:r>
          </a:p>
          <a:p>
            <a:endParaRPr lang="en-US" b="1" dirty="0"/>
          </a:p>
          <a:p>
            <a:r>
              <a:rPr lang="en-US" b="1" dirty="0" smtClean="0"/>
              <a:t>Internal Axis – Reactive Responses (Low) to Thoughtful Choices (High)</a:t>
            </a:r>
          </a:p>
          <a:p>
            <a:r>
              <a:rPr lang="en-US" b="1" dirty="0"/>
              <a:t>	</a:t>
            </a:r>
            <a:r>
              <a:rPr lang="en-US" b="1" dirty="0" smtClean="0"/>
              <a:t>Rooted in Brain development – Thinking Fast and Slow</a:t>
            </a:r>
          </a:p>
          <a:p>
            <a:endParaRPr lang="en-US" b="1" dirty="0"/>
          </a:p>
          <a:p>
            <a:r>
              <a:rPr lang="en-US" b="1" dirty="0" smtClean="0"/>
              <a:t>External Axis – Where do you end and I begin? Can also think Venn Diagram circles</a:t>
            </a:r>
          </a:p>
          <a:p>
            <a:endParaRPr lang="en-US" b="1" dirty="0"/>
          </a:p>
          <a:p>
            <a:r>
              <a:rPr lang="en-US" b="1" dirty="0" smtClean="0"/>
              <a:t>Differentiation is not so much about ‘separation’ as definition…. Reactivity/Choice</a:t>
            </a:r>
          </a:p>
          <a:p>
            <a:r>
              <a:rPr lang="en-US" b="1" dirty="0"/>
              <a:t>	</a:t>
            </a:r>
            <a:r>
              <a:rPr lang="en-US" b="1" dirty="0" smtClean="0"/>
              <a:t>				You/Me</a:t>
            </a:r>
          </a:p>
          <a:p>
            <a:endParaRPr lang="en-US" b="1" dirty="0"/>
          </a:p>
          <a:p>
            <a:r>
              <a:rPr lang="en-US" b="1" dirty="0" smtClean="0"/>
              <a:t>Overlay this with competing goals – wanting two good things that clash</a:t>
            </a:r>
          </a:p>
          <a:p>
            <a:r>
              <a:rPr lang="en-US" b="1" dirty="0" smtClean="0"/>
              <a:t>Chronic Anxiety</a:t>
            </a:r>
          </a:p>
          <a:p>
            <a:r>
              <a:rPr lang="en-US" b="1" dirty="0" smtClean="0"/>
              <a:t>High Diff – manage these factors, well defined = better prepared for life challenges</a:t>
            </a:r>
          </a:p>
          <a:p>
            <a:r>
              <a:rPr lang="en-US" b="1" dirty="0" smtClean="0"/>
              <a:t>Low Diff – captive to the factors, poorly defined = at the mercy of life challenges</a:t>
            </a:r>
            <a:endParaRPr lang="en-US" b="1" dirty="0"/>
          </a:p>
          <a:p>
            <a:endParaRPr lang="en-US" b="1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289D0-9061-4E2F-A255-0AD7B561CF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07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Poll Title: What Causes Affairs?
https://www.polleverywhere.com/free_text_polls/pICCAX1Ai4tV0ULGZShnu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289D0-9061-4E2F-A255-0AD7B561CF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06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Start 10:30</a:t>
            </a:r>
          </a:p>
          <a:p>
            <a:endParaRPr lang="en-US" b="1" dirty="0"/>
          </a:p>
          <a:p>
            <a:r>
              <a:rPr lang="en-US" b="1" dirty="0" smtClean="0"/>
              <a:t>Review Poll Answers</a:t>
            </a:r>
          </a:p>
          <a:p>
            <a:r>
              <a:rPr lang="en-US" b="1" dirty="0"/>
              <a:t>	</a:t>
            </a:r>
            <a:r>
              <a:rPr lang="en-US" b="1" dirty="0" smtClean="0"/>
              <a:t>How we conceptualize shapes how we see change</a:t>
            </a:r>
          </a:p>
          <a:p>
            <a:r>
              <a:rPr lang="en-US" b="1" dirty="0"/>
              <a:t>	</a:t>
            </a:r>
            <a:r>
              <a:rPr lang="en-US" b="1" dirty="0" smtClean="0"/>
              <a:t>What are pros/ cons of each view of affairs?</a:t>
            </a:r>
          </a:p>
          <a:p>
            <a:endParaRPr lang="en-US" b="1" dirty="0"/>
          </a:p>
          <a:p>
            <a:r>
              <a:rPr lang="en-US" b="1" dirty="0" smtClean="0"/>
              <a:t>Moral – Forgiveness focus</a:t>
            </a:r>
          </a:p>
          <a:p>
            <a:endParaRPr lang="en-US" b="1" dirty="0"/>
          </a:p>
          <a:p>
            <a:r>
              <a:rPr lang="en-US" b="1" dirty="0" smtClean="0"/>
              <a:t>Behavioral – Behavior Modification/Monitoring</a:t>
            </a:r>
          </a:p>
          <a:p>
            <a:endParaRPr lang="en-US" b="1" dirty="0"/>
          </a:p>
          <a:p>
            <a:r>
              <a:rPr lang="en-US" b="1" dirty="0" smtClean="0"/>
              <a:t>Systemic – Symptom of Couple System; change to system needed</a:t>
            </a:r>
          </a:p>
          <a:p>
            <a:endParaRPr lang="en-US" b="1" dirty="0"/>
          </a:p>
          <a:p>
            <a:r>
              <a:rPr lang="en-US" b="1" dirty="0" smtClean="0"/>
              <a:t>	Bowen Theory attempts to include all 3 levels</a:t>
            </a:r>
          </a:p>
          <a:p>
            <a:endParaRPr lang="en-US" b="1" dirty="0"/>
          </a:p>
          <a:p>
            <a:r>
              <a:rPr lang="en-US" b="1" dirty="0" smtClean="0"/>
              <a:t>	Individual Reactivity (moral)</a:t>
            </a:r>
          </a:p>
          <a:p>
            <a:r>
              <a:rPr lang="en-US" b="1" dirty="0"/>
              <a:t>	</a:t>
            </a:r>
            <a:r>
              <a:rPr lang="en-US" b="1" dirty="0" smtClean="0"/>
              <a:t>Behavioral (patterned interactions; habits to change)</a:t>
            </a:r>
          </a:p>
          <a:p>
            <a:r>
              <a:rPr lang="en-US" b="1" dirty="0"/>
              <a:t>	</a:t>
            </a:r>
            <a:r>
              <a:rPr lang="en-US" b="1" dirty="0" smtClean="0"/>
              <a:t>Systemic (circularity over linear problem)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289D0-9061-4E2F-A255-0AD7B561CF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71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Poll Title: What are the Variables that Make Affair Recovery Treatment Difficult?
https://www.polleverywhere.com/free_text_polls/lOiLvjUNDwJbp1fu9ZkCy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289D0-9061-4E2F-A255-0AD7B561CF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34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Start 10:45</a:t>
            </a:r>
          </a:p>
          <a:p>
            <a:endParaRPr lang="en-US" b="1" dirty="0"/>
          </a:p>
          <a:p>
            <a:r>
              <a:rPr lang="en-US" b="1" dirty="0" smtClean="0"/>
              <a:t>Time to Learn by Doing – Enough Listening</a:t>
            </a:r>
          </a:p>
          <a:p>
            <a:endParaRPr lang="en-US" b="1" dirty="0"/>
          </a:p>
          <a:p>
            <a:r>
              <a:rPr lang="en-US" b="1" dirty="0" smtClean="0"/>
              <a:t>Everyone gets a chance at each role</a:t>
            </a:r>
          </a:p>
          <a:p>
            <a:endParaRPr lang="en-US" b="1" dirty="0"/>
          </a:p>
          <a:p>
            <a:r>
              <a:rPr lang="en-US" b="1" dirty="0" smtClean="0"/>
              <a:t>Organize Groups – Hand out Partner Faces</a:t>
            </a:r>
          </a:p>
          <a:p>
            <a:endParaRPr lang="en-US" b="1" dirty="0"/>
          </a:p>
          <a:p>
            <a:r>
              <a:rPr lang="en-US" b="1" dirty="0" smtClean="0"/>
              <a:t>Partner 1 = Affair</a:t>
            </a:r>
          </a:p>
          <a:p>
            <a:r>
              <a:rPr lang="en-US" b="1" dirty="0" smtClean="0"/>
              <a:t>Partner 2 = Betrayed</a:t>
            </a:r>
          </a:p>
          <a:p>
            <a:r>
              <a:rPr lang="en-US" b="1" dirty="0" smtClean="0"/>
              <a:t>Therapist </a:t>
            </a:r>
          </a:p>
          <a:p>
            <a:r>
              <a:rPr lang="en-US" b="1" dirty="0" smtClean="0"/>
              <a:t>Observer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289D0-9061-4E2F-A255-0AD7B561CF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50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Intro the Couple and Affair Details</a:t>
            </a:r>
          </a:p>
          <a:p>
            <a:endParaRPr lang="en-US" b="1" dirty="0"/>
          </a:p>
          <a:p>
            <a:r>
              <a:rPr lang="en-US" b="1" dirty="0" smtClean="0"/>
              <a:t>This is Session #1</a:t>
            </a:r>
          </a:p>
          <a:p>
            <a:endParaRPr lang="en-US" b="1" dirty="0"/>
          </a:p>
          <a:p>
            <a:r>
              <a:rPr lang="en-US" b="1" dirty="0" smtClean="0"/>
              <a:t>Welcomed; Consents Signed</a:t>
            </a:r>
            <a:endParaRPr lang="en-US" b="1" dirty="0"/>
          </a:p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289D0-9061-4E2F-A255-0AD7B561CF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38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Goal of Session – Assess and Decide: Should they be in Couple Therapy?</a:t>
            </a:r>
          </a:p>
          <a:p>
            <a:endParaRPr lang="en-US" b="1" dirty="0"/>
          </a:p>
          <a:p>
            <a:r>
              <a:rPr lang="en-US" b="1" dirty="0"/>
              <a:t>Observer – Watch for Evidence Yes/No; Report and Lead Discussion</a:t>
            </a:r>
          </a:p>
          <a:p>
            <a:endParaRPr lang="en-US" b="1" dirty="0"/>
          </a:p>
          <a:p>
            <a:r>
              <a:rPr lang="en-US" b="1" dirty="0"/>
              <a:t>5-10 minutes till I say Stop</a:t>
            </a:r>
          </a:p>
          <a:p>
            <a:endParaRPr lang="en-US" b="1" dirty="0"/>
          </a:p>
          <a:p>
            <a:r>
              <a:rPr lang="en-US" b="1" dirty="0"/>
              <a:t>Observers – Discuss Small/Large Group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289D0-9061-4E2F-A255-0AD7B561CF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61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Debrief Practice # 1</a:t>
            </a:r>
          </a:p>
          <a:p>
            <a:endParaRPr lang="en-US" b="1" dirty="0"/>
          </a:p>
          <a:p>
            <a:r>
              <a:rPr lang="en-US" b="1" dirty="0" smtClean="0"/>
              <a:t>How to Decide?</a:t>
            </a:r>
          </a:p>
          <a:p>
            <a:endParaRPr lang="en-US" b="1" dirty="0"/>
          </a:p>
          <a:p>
            <a:r>
              <a:rPr lang="en-US" b="1" dirty="0" smtClean="0"/>
              <a:t>What is Couple Therapy?</a:t>
            </a:r>
          </a:p>
          <a:p>
            <a:endParaRPr lang="en-US" b="1" dirty="0"/>
          </a:p>
          <a:p>
            <a:r>
              <a:rPr lang="en-US" b="1" dirty="0" smtClean="0"/>
              <a:t>Just Because they ask for it, are we obligated to provide it?</a:t>
            </a:r>
          </a:p>
          <a:p>
            <a:endParaRPr lang="en-US" b="1" dirty="0"/>
          </a:p>
          <a:p>
            <a:r>
              <a:rPr lang="en-US" b="1" dirty="0" smtClean="0"/>
              <a:t>Discernment Counseling – A step by step protocol to ‘Decide what we are here for’</a:t>
            </a:r>
          </a:p>
          <a:p>
            <a:r>
              <a:rPr lang="en-US" b="1" dirty="0"/>
              <a:t>	</a:t>
            </a:r>
            <a:r>
              <a:rPr lang="en-US" b="1" dirty="0" smtClean="0"/>
              <a:t>Know what you sign up for, just makes sense</a:t>
            </a:r>
          </a:p>
          <a:p>
            <a:r>
              <a:rPr lang="en-US" b="1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289D0-9061-4E2F-A255-0AD7B561CF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73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Start 11:00</a:t>
            </a:r>
          </a:p>
          <a:p>
            <a:endParaRPr lang="en-US" b="1" dirty="0"/>
          </a:p>
          <a:p>
            <a:r>
              <a:rPr lang="en-US" b="1" dirty="0" smtClean="0"/>
              <a:t>Next Session – Split the time in half, some with each alone before back together</a:t>
            </a:r>
          </a:p>
          <a:p>
            <a:endParaRPr lang="en-US" b="1" dirty="0"/>
          </a:p>
          <a:p>
            <a:r>
              <a:rPr lang="en-US" b="1" dirty="0" smtClean="0"/>
              <a:t>Rotate Roles – If you are now Partner 1, Come see me</a:t>
            </a:r>
          </a:p>
          <a:p>
            <a:endParaRPr lang="en-US" b="1" dirty="0"/>
          </a:p>
          <a:p>
            <a:r>
              <a:rPr lang="en-US" b="1" dirty="0" smtClean="0"/>
              <a:t>Individual Session – With Partner 1</a:t>
            </a:r>
          </a:p>
          <a:p>
            <a:r>
              <a:rPr lang="en-US" b="1" dirty="0"/>
              <a:t>	 </a:t>
            </a:r>
            <a:r>
              <a:rPr lang="en-US" b="1" dirty="0" smtClean="0"/>
              <a:t>          With Partner 2</a:t>
            </a:r>
          </a:p>
          <a:p>
            <a:endParaRPr lang="en-US" b="1" dirty="0"/>
          </a:p>
          <a:p>
            <a:r>
              <a:rPr lang="en-US" b="1" dirty="0" smtClean="0"/>
              <a:t>How will you handle the new information?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289D0-9061-4E2F-A255-0AD7B561CF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43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Pros and Cons of the Policy approach?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289D0-9061-4E2F-A255-0AD7B561CF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49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9:45 Start </a:t>
            </a:r>
          </a:p>
          <a:p>
            <a:endParaRPr lang="en-US" b="1" dirty="0"/>
          </a:p>
          <a:p>
            <a:r>
              <a:rPr lang="en-US" b="1" dirty="0"/>
              <a:t>Welcome</a:t>
            </a:r>
          </a:p>
          <a:p>
            <a:r>
              <a:rPr lang="en-US" b="1" dirty="0"/>
              <a:t>Introduce Myself – </a:t>
            </a:r>
          </a:p>
          <a:p>
            <a:r>
              <a:rPr lang="en-US" b="1" dirty="0"/>
              <a:t>Introduce Key People</a:t>
            </a:r>
          </a:p>
          <a:p>
            <a:r>
              <a:rPr lang="en-US" b="1" dirty="0"/>
              <a:t>	Charlie; Cassandra</a:t>
            </a:r>
          </a:p>
          <a:p>
            <a:r>
              <a:rPr lang="en-US" b="1" dirty="0"/>
              <a:t>	Heather?</a:t>
            </a:r>
          </a:p>
          <a:p>
            <a:r>
              <a:rPr lang="en-US" b="1" dirty="0"/>
              <a:t>	Rikki?</a:t>
            </a:r>
          </a:p>
          <a:p>
            <a:r>
              <a:rPr lang="en-US" b="1" dirty="0"/>
              <a:t>	CSWMFT Board Members?</a:t>
            </a:r>
          </a:p>
          <a:p>
            <a:r>
              <a:rPr lang="en-US" b="1" dirty="0"/>
              <a:t>	Other Faculty</a:t>
            </a:r>
          </a:p>
          <a:p>
            <a:r>
              <a:rPr lang="en-US" b="1" dirty="0"/>
              <a:t>Thanks – Charlie, Suzanne</a:t>
            </a:r>
          </a:p>
          <a:p>
            <a:endParaRPr lang="en-US" b="1" dirty="0"/>
          </a:p>
          <a:p>
            <a:r>
              <a:rPr lang="en-US" b="1" dirty="0"/>
              <a:t>Going to Start the Day with a couple of Quick Polls</a:t>
            </a:r>
          </a:p>
          <a:p>
            <a:r>
              <a:rPr lang="en-US" b="1" dirty="0"/>
              <a:t>Pull out your phone – Text this to join, then you can answer the first 3 poll questions; save the others for later</a:t>
            </a:r>
          </a:p>
          <a:p>
            <a:endParaRPr lang="en-US" b="1" dirty="0"/>
          </a:p>
          <a:p>
            <a:r>
              <a:rPr lang="en-US" b="1" dirty="0"/>
              <a:t>This is to help us all get a sense of where we are as we start thinking about Affair recovery. Look at each briefly – Make observations… Q &amp; A as we go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289D0-9061-4E2F-A255-0AD7B561CF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932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Start 11:15</a:t>
            </a:r>
          </a:p>
          <a:p>
            <a:endParaRPr lang="en-US" b="1" dirty="0"/>
          </a:p>
          <a:p>
            <a:r>
              <a:rPr lang="en-US" b="1" dirty="0" smtClean="0"/>
              <a:t>Agreed to Couple Therapy – Session 8</a:t>
            </a:r>
          </a:p>
          <a:p>
            <a:endParaRPr lang="en-US" b="1" dirty="0"/>
          </a:p>
          <a:p>
            <a:r>
              <a:rPr lang="en-US" b="1" dirty="0" smtClean="0"/>
              <a:t>Committed to 6 months Therapy – no discussion of divorce/separation; focus on ‘own work’ to change couple system</a:t>
            </a:r>
          </a:p>
          <a:p>
            <a:endParaRPr lang="en-US" b="1" dirty="0"/>
          </a:p>
          <a:p>
            <a:r>
              <a:rPr lang="en-US" b="1" dirty="0" smtClean="0"/>
              <a:t>Current Circular Hypothesis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289D0-9061-4E2F-A255-0AD7B561CF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15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Rotate Roles</a:t>
            </a:r>
          </a:p>
          <a:p>
            <a:endParaRPr lang="en-US" b="1" dirty="0"/>
          </a:p>
          <a:p>
            <a:r>
              <a:rPr lang="en-US" b="1" dirty="0" smtClean="0"/>
              <a:t>Partner 2’s come see me</a:t>
            </a:r>
          </a:p>
          <a:p>
            <a:endParaRPr lang="en-US" b="1" dirty="0"/>
          </a:p>
          <a:p>
            <a:r>
              <a:rPr lang="en-US" b="1" dirty="0" smtClean="0"/>
              <a:t>Therapist focus at the moment = Work of Partner 1 in System</a:t>
            </a:r>
          </a:p>
          <a:p>
            <a:endParaRPr lang="en-US" b="1" dirty="0"/>
          </a:p>
          <a:p>
            <a:r>
              <a:rPr lang="en-US" b="1" dirty="0" smtClean="0"/>
              <a:t>Observer – Think about ‘differentiation’ looks like in both Partners; Possible Homework?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289D0-9061-4E2F-A255-0AD7B561CF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099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Start 11:30</a:t>
            </a:r>
          </a:p>
          <a:p>
            <a:endParaRPr lang="en-US" b="1" dirty="0"/>
          </a:p>
          <a:p>
            <a:r>
              <a:rPr lang="en-US" b="1" dirty="0" smtClean="0"/>
              <a:t>Rotate Roles again</a:t>
            </a:r>
          </a:p>
          <a:p>
            <a:endParaRPr lang="en-US" b="1" dirty="0"/>
          </a:p>
          <a:p>
            <a:r>
              <a:rPr lang="en-US" b="1" dirty="0" smtClean="0"/>
              <a:t>Partner 1 – come see me</a:t>
            </a:r>
          </a:p>
          <a:p>
            <a:endParaRPr lang="en-US" b="1" dirty="0"/>
          </a:p>
          <a:p>
            <a:r>
              <a:rPr lang="en-US" b="1" dirty="0" smtClean="0"/>
              <a:t>Therapist focus on the work of Partner 2 – what did you learn from previous session</a:t>
            </a:r>
          </a:p>
          <a:p>
            <a:endParaRPr lang="en-US" b="1" dirty="0"/>
          </a:p>
          <a:p>
            <a:r>
              <a:rPr lang="en-US" b="1" dirty="0" smtClean="0"/>
              <a:t>Observer – How to help partners increase differentiation in the session – in real time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289D0-9061-4E2F-A255-0AD7B561CFB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915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289D0-9061-4E2F-A255-0AD7B561CF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767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289D0-9061-4E2F-A255-0AD7B561CFB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46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What is your primary clinical training?
https://www.polleverywhere.com/multiple_choice_polls/dbfIScQchWwbEmw5oTne3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289D0-9061-4E2F-A255-0AD7B561CFBD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696FB4-126F-4814-9DBB-047FCAE483F5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96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How familiar are you with Bowen Systems Theory?
https://www.polleverywhere.com/multiple_choice_polls/utNscNUeidk6hrBE9ZOb6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289D0-9061-4E2F-A255-0AD7B561CFBD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FDAD25-B669-44A8-88A2-BA1E7B55ADE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92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What do you find difficult about Affair Recovery Treatment?
https://www.polleverywhere.com/free_text_polls/xPcAVJPMibwdSHN7K3Seb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289D0-9061-4E2F-A255-0AD7B561CFBD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205B17-BB99-40DD-B1F7-016F0DF3910A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72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Here is some of how I hope we can spend our time today</a:t>
            </a:r>
          </a:p>
          <a:p>
            <a:endParaRPr lang="en-US" b="1" dirty="0"/>
          </a:p>
          <a:p>
            <a:r>
              <a:rPr lang="en-US" b="1" dirty="0"/>
              <a:t>First half focus on some theoretical issues (some review/some new)</a:t>
            </a:r>
          </a:p>
          <a:p>
            <a:endParaRPr lang="en-US" b="1" dirty="0"/>
          </a:p>
          <a:p>
            <a:r>
              <a:rPr lang="en-US" b="1" dirty="0"/>
              <a:t>Systems Theory Concepts</a:t>
            </a:r>
          </a:p>
          <a:p>
            <a:r>
              <a:rPr lang="en-US" b="1" dirty="0"/>
              <a:t>Bowen Theory Concepts</a:t>
            </a:r>
          </a:p>
          <a:p>
            <a:r>
              <a:rPr lang="en-US" b="1" dirty="0"/>
              <a:t>Specific Issues with Affair Recovery</a:t>
            </a:r>
          </a:p>
          <a:p>
            <a:endParaRPr lang="en-US" b="1" dirty="0"/>
          </a:p>
          <a:p>
            <a:r>
              <a:rPr lang="en-US" b="1" dirty="0"/>
              <a:t>Second half of the time – a chance to learn via doing</a:t>
            </a:r>
          </a:p>
          <a:p>
            <a:endParaRPr lang="en-US" b="1" dirty="0"/>
          </a:p>
          <a:p>
            <a:r>
              <a:rPr lang="en-US" b="1" dirty="0"/>
              <a:t>Groups of 4 – Go ahead and Find a Group</a:t>
            </a:r>
          </a:p>
          <a:p>
            <a:r>
              <a:rPr lang="en-US" b="1" dirty="0"/>
              <a:t>Try to include someone you do not already know in your group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289D0-9061-4E2F-A255-0AD7B561CF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14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10:00 Start</a:t>
            </a:r>
          </a:p>
          <a:p>
            <a:endParaRPr lang="en-US" b="1" dirty="0"/>
          </a:p>
          <a:p>
            <a:r>
              <a:rPr lang="en-US" b="1" dirty="0"/>
              <a:t>Let’s start at the Start – What is a System? How do we apply Systems Concepts to Couples?</a:t>
            </a:r>
          </a:p>
          <a:p>
            <a:endParaRPr lang="en-US" b="1" dirty="0"/>
          </a:p>
          <a:p>
            <a:r>
              <a:rPr lang="en-US" b="1" dirty="0"/>
              <a:t>What do you think of this description?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289D0-9061-4E2F-A255-0AD7B561CF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77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Want to Highlight 4 Systems Theory Concepts</a:t>
            </a:r>
          </a:p>
          <a:p>
            <a:r>
              <a:rPr lang="en-US" b="1" dirty="0"/>
              <a:t>	Could spend the whole time on this</a:t>
            </a:r>
          </a:p>
          <a:p>
            <a:endParaRPr lang="en-US" b="1" dirty="0"/>
          </a:p>
          <a:p>
            <a:r>
              <a:rPr lang="en-US" b="1" dirty="0"/>
              <a:t>Homeostasis – A system seeks stability (stasis) </a:t>
            </a:r>
          </a:p>
          <a:p>
            <a:r>
              <a:rPr lang="en-US" b="1" dirty="0"/>
              <a:t>	Relational Systems also do this because constant change is 	distressing. Imagine if everyday you had to make every decision over for the first time – should I eat? Wear pants? Change jobs? Drive my car?</a:t>
            </a:r>
          </a:p>
          <a:p>
            <a:endParaRPr lang="en-US" b="1" dirty="0"/>
          </a:p>
          <a:p>
            <a:r>
              <a:rPr lang="en-US" b="1" dirty="0"/>
              <a:t>Relational systems have built in need for change (Developmental/Growth) – challenges Homeostasis</a:t>
            </a:r>
          </a:p>
          <a:p>
            <a:endParaRPr lang="en-US" b="1" dirty="0"/>
          </a:p>
          <a:p>
            <a:r>
              <a:rPr lang="en-US" b="1" dirty="0"/>
              <a:t>Feedback Loops – a way to maintain stability or challenge it (always interdependent)</a:t>
            </a:r>
          </a:p>
          <a:p>
            <a:endParaRPr lang="en-US" b="1" dirty="0"/>
          </a:p>
          <a:p>
            <a:r>
              <a:rPr lang="en-US" b="1" dirty="0"/>
              <a:t>‘Cannot Not Communicate’ – Everything (words/actions) communicates, even refusal to communicate</a:t>
            </a:r>
          </a:p>
          <a:p>
            <a:endParaRPr lang="en-US" b="1" dirty="0"/>
          </a:p>
          <a:p>
            <a:r>
              <a:rPr lang="en-US" b="1" dirty="0"/>
              <a:t>Circular Causality – No single cause/source to fix, causality is multiple and looped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289D0-9061-4E2F-A255-0AD7B561CF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95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Start 10:15</a:t>
            </a:r>
          </a:p>
          <a:p>
            <a:endParaRPr lang="en-US" b="1" dirty="0"/>
          </a:p>
          <a:p>
            <a:r>
              <a:rPr lang="en-US" b="1" dirty="0" smtClean="0"/>
              <a:t>Broad Theory of Human Relationships</a:t>
            </a:r>
          </a:p>
          <a:p>
            <a:r>
              <a:rPr lang="en-US" b="1" dirty="0"/>
              <a:t>	</a:t>
            </a:r>
            <a:r>
              <a:rPr lang="en-US" b="1" dirty="0" smtClean="0"/>
              <a:t>Medical Training in Biological Systems; Psychoanalysis</a:t>
            </a:r>
          </a:p>
          <a:p>
            <a:endParaRPr lang="en-US" b="1" dirty="0"/>
          </a:p>
          <a:p>
            <a:r>
              <a:rPr lang="en-US" b="1" dirty="0" smtClean="0"/>
              <a:t>8 Concepts – Listed Here, Conceptually not a list; ‘Interlocking’ – cannot describe one concepts without considering connections to the other concepts</a:t>
            </a:r>
          </a:p>
          <a:p>
            <a:endParaRPr lang="en-US" b="1" dirty="0"/>
          </a:p>
          <a:p>
            <a:r>
              <a:rPr lang="en-US" b="1" dirty="0" smtClean="0"/>
              <a:t>Bowen sees Individuals as ‘their own system’ which is interconnected with others via ‘emotional system’ (Emotional = relational)</a:t>
            </a:r>
          </a:p>
          <a:p>
            <a:endParaRPr lang="en-US" b="1" dirty="0"/>
          </a:p>
          <a:p>
            <a:r>
              <a:rPr lang="en-US" b="1" dirty="0" smtClean="0"/>
              <a:t>Brief Description of each Concept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289D0-9061-4E2F-A255-0AD7B561CF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07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9936E-B1DA-5C4D-A813-46CC50D4A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726F1-04C4-4143-BB4D-D1F46F7DA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1CC69-793E-AC49-9233-4138AE2A6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BF5A-3AA7-8A43-86EF-D3A880E0C468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B98C3-232B-C94A-8782-2B813EF47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5C7D1-F6A9-0B4B-B9E8-87E264F0A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1455-9239-9841-9259-BED08DB38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1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4FC40-E9F5-3748-AA1F-5BEA1C79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6D5ED6-6CA2-704D-A02B-2204441E7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4F223-2EB9-BD47-8CE7-367B3E2C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8E79-61C1-C545-8094-3AA433F2AB28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E9525-4C58-3844-B6A6-EFC411040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53880-C47D-1143-88F8-48A4C3C8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1455-9239-9841-9259-BED08DB38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98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D51496-B33A-A742-B1BD-1BC03A061C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3CE4B5-FC6D-DD4F-B6C2-50A274978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BC96E-2353-9B4E-BA17-59A6B3236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632A-C32A-404D-96D9-E4582EED6107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0D023-20FD-7247-97DF-2383943B6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FD9AE-ADF8-AD48-9445-09C506CC4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1455-9239-9841-9259-BED08DB38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3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3F2C5-AAC8-584E-87A7-9D451CA3B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C5F24-0F1C-6A42-B29A-6C30181A1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CEFF6-352C-E942-BA27-2334CBA32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685BC-BF88-6047-A598-482039727FD2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9800E-9F20-B544-B81E-A43703C96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9B3A1-872C-F742-8D5F-D7340865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1455-9239-9841-9259-BED08DB38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8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7574C-ADCB-C34A-9FFC-2BE5E8FA8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26B11-E51E-8949-8087-FB1A49FC2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2293F-42D9-7446-81B3-5530B0C5B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D7CE-13C6-1E42-9C6E-CAD4A9A2F4A6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0AC62-8241-F34C-8045-CDB769D1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1882B-15D5-2244-9DBA-E8AE1BC95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1455-9239-9841-9259-BED08DB38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13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D0258-E31F-B146-98C3-9D71D6492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E1615-D878-4642-ADFB-FA8BCB4C6E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7CAB9D-D567-4B46-8CAB-AE287C9D6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70DAE-7885-744B-B4D9-E5CD0681E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9E20-05B4-A74E-BEE3-EFABF8A8CA3E}" type="datetime1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018A79-1D81-6246-8823-81E323DBE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78D7E-279A-C049-8F37-94B27C0E1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1455-9239-9841-9259-BED08DB38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69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81650-4118-A243-9FB4-81607330D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3AFD0-E1D3-8B42-ACAD-2A3BE16D3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0402E6-140C-8F4F-9EBE-239E8F2F1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8E7E81-8125-A24C-AA17-D396769EE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E1DB98-7F0F-3E47-96B3-ABCAE5EC12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30102-1F3A-AB46-84A8-5852B5413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6131-5BB5-F24E-BFF0-3864DC4E5A6F}" type="datetime1">
              <a:rPr lang="en-US" smtClean="0"/>
              <a:t>2/21/2020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B33DB-2B29-1E41-8869-9D521859D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710C0A-C271-0943-B3DC-ACF6B9A58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1455-9239-9841-9259-BED08DB38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60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A72E5-ACE3-5643-9F65-A69FABC84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CAD18C-05D8-BE48-A6DD-4043D9BEB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19A6-F1B2-3645-B14C-82F89A5089E2}" type="datetime1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09D9FC-613D-104E-AF5D-35B30723E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3B2C0-82F3-2643-8F3A-93570A642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1455-9239-9841-9259-BED08DB38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32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F0511F-55D2-2243-838A-D870FB3C7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1B26-3DAA-7B41-BF02-2640CF671255}" type="datetime1">
              <a:rPr lang="en-US" smtClean="0"/>
              <a:t>2/21/2020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6F4973-663B-964D-BFB5-945AAEA27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C2691-4628-2F46-B303-8B8CAD96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1455-9239-9841-9259-BED08DB38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8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2940-06FA-9846-80C6-CC4881B7C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3C2FA-9ADE-0E44-BEF5-0923E7A5D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3DCA06-4225-6A44-8173-222C9CDE2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85211-1E61-0848-A3A2-E8A4BB7DA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C179-D9D6-9649-AF7D-2D027F73E2E4}" type="datetime1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32883-E549-2440-B3A0-CC0F8FB4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4D4F7-743B-C548-AEE1-14B2008AB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1455-9239-9841-9259-BED08DB38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7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D2CAE-3795-704D-8966-EC64D8B2E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F350D8-5E39-DD40-AE19-2E70AF6D3A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B47EC6-F68F-D541-8BFD-92B870906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15E02-CCD3-B54D-AC4B-5B0EE4FB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F51C-4A9F-1C45-814F-B227CBAFD850}" type="datetime1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2D976-B9EF-614C-9BB8-040EB91EC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47605-9332-C043-A24F-92D0F29FD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1455-9239-9841-9259-BED08DB38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3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C8D941-76CF-D64D-88F8-7CF224C26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BA5FA-CFFC-2F48-B6D6-853421EA8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BE247-5FB3-4D45-94B2-242E0FAC90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43470-0806-6741-8A81-70A34D8311F5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F96BA-387E-1E45-B248-4D929966C9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0CFEF-A2A8-454B-90B3-98A1FD40A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61455-9239-9841-9259-BED08DB38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1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.tiff"/><Relationship Id="rId5" Type="http://schemas.openxmlformats.org/officeDocument/2006/relationships/image" Target="../media/image1.tiff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.tiff"/><Relationship Id="rId5" Type="http://schemas.openxmlformats.org/officeDocument/2006/relationships/image" Target="../media/image1.tiff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mp"/><Relationship Id="rId4" Type="http://schemas.openxmlformats.org/officeDocument/2006/relationships/image" Target="../media/image2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2.tiff"/><Relationship Id="rId4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hyperlink" Target="https://www.secondsaturdaycolumbus.com/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odes.ohio.gov/orc/3105" TargetMode="External"/><Relationship Id="rId5" Type="http://schemas.openxmlformats.org/officeDocument/2006/relationships/hyperlink" Target="https://discernmentcounseling.com/" TargetMode="External"/><Relationship Id="rId4" Type="http://schemas.openxmlformats.org/officeDocument/2006/relationships/hyperlink" Target="https://www.aamft.org/Legal_Ethics/Code_of_Ethics.aspx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hebowencenter.org/theory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4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68B3BD8-6296-A740-B34B-FD0D3704B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828800"/>
            <a:ext cx="12192001" cy="1068779"/>
          </a:xfrm>
        </p:spPr>
        <p:txBody>
          <a:bodyPr anchor="ctr"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Charter Roman" charset="0"/>
                <a:cs typeface="Arial" panose="020B0604020202020204" pitchFamily="34" charset="0"/>
              </a:rPr>
              <a:t>Bowen Family Systems Theory</a:t>
            </a:r>
            <a:b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Charter Roman" charset="0"/>
                <a:cs typeface="Arial" panose="020B0604020202020204" pitchFamily="34" charset="0"/>
              </a:rPr>
            </a:b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Charter Roman" charset="0"/>
                <a:cs typeface="Arial" panose="020B0604020202020204" pitchFamily="34" charset="0"/>
              </a:rPr>
              <a:t>&amp;</a:t>
            </a:r>
            <a:b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Charter Roman" charset="0"/>
                <a:cs typeface="Arial" panose="020B0604020202020204" pitchFamily="34" charset="0"/>
              </a:rPr>
            </a:b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Charter Roman" charset="0"/>
                <a:cs typeface="Arial" panose="020B0604020202020204" pitchFamily="34" charset="0"/>
              </a:rPr>
              <a:t>Affair Recovery</a:t>
            </a:r>
            <a:endParaRPr lang="en-US" sz="5400" b="1" dirty="0">
              <a:solidFill>
                <a:srgbClr val="FDA31B"/>
              </a:solidFill>
              <a:latin typeface="Arial" panose="020B0604020202020204" pitchFamily="34" charset="0"/>
              <a:ea typeface="Charter Roman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195624-65E0-4343-96F3-0450AD65F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49" y="6209422"/>
            <a:ext cx="2308995" cy="49801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F83852-B5C8-4245-A041-711D1E9F1694}"/>
              </a:ext>
            </a:extLst>
          </p:cNvPr>
          <p:cNvCxnSpPr>
            <a:cxnSpLocks/>
          </p:cNvCxnSpPr>
          <p:nvPr/>
        </p:nvCxnSpPr>
        <p:spPr>
          <a:xfrm flipV="1">
            <a:off x="3408218" y="3823855"/>
            <a:ext cx="5498276" cy="1"/>
          </a:xfrm>
          <a:prstGeom prst="line">
            <a:avLst/>
          </a:prstGeom>
          <a:ln w="19050">
            <a:solidFill>
              <a:srgbClr val="FDA3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39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B3BD8-6296-A740-B34B-FD0D3704B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2071" y="150559"/>
            <a:ext cx="8381459" cy="1488688"/>
          </a:xfrm>
        </p:spPr>
        <p:txBody>
          <a:bodyPr anchor="ctr">
            <a:noAutofit/>
          </a:bodyPr>
          <a:lstStyle/>
          <a:p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Theory </a:t>
            </a:r>
            <a:r>
              <a:rPr lang="en-US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Bowen Theory | </a:t>
            </a:r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Affair Recovery</a:t>
            </a:r>
            <a:endParaRPr lang="en-US" sz="3500" b="1" dirty="0">
              <a:solidFill>
                <a:srgbClr val="660033"/>
              </a:solidFill>
              <a:latin typeface="Times" pitchFamily="2" charset="0"/>
              <a:ea typeface="Charter Roman" charset="0"/>
              <a:cs typeface="Charter Roman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3A35D83-83BC-6741-BE58-D474F77C2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6379" y="1342860"/>
            <a:ext cx="7979242" cy="4239901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</a:pPr>
            <a:r>
              <a:rPr lang="en-US" b="1" dirty="0">
                <a:solidFill>
                  <a:srgbClr val="660033"/>
                </a:solidFill>
              </a:rPr>
              <a:t>Differentiation</a:t>
            </a:r>
          </a:p>
          <a:p>
            <a:pPr fontAlgn="base">
              <a:lnSpc>
                <a:spcPct val="150000"/>
              </a:lnSpc>
            </a:pP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ea typeface="Futura Medium" charset="0"/>
                <a:cs typeface="Arial" panose="020B0604020202020204" pitchFamily="34" charset="0"/>
              </a:rPr>
              <a:t>Well-Defined Self       	                            Genuine Connection</a:t>
            </a:r>
          </a:p>
          <a:p>
            <a:pPr fontAlgn="base">
              <a:lnSpc>
                <a:spcPct val="150000"/>
              </a:lnSpc>
            </a:pP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ea typeface="Futura Medium" charset="0"/>
                <a:cs typeface="Arial" panose="020B0604020202020204" pitchFamily="34" charset="0"/>
              </a:rPr>
              <a:t>Conscious Choices</a:t>
            </a:r>
          </a:p>
          <a:p>
            <a:pPr fontAlgn="base">
              <a:lnSpc>
                <a:spcPct val="150000"/>
              </a:lnSpc>
            </a:pPr>
            <a:endParaRPr lang="en-US" sz="1400" dirty="0">
              <a:solidFill>
                <a:srgbClr val="222222"/>
              </a:solidFill>
              <a:latin typeface="Arial" panose="020B0604020202020204" pitchFamily="34" charset="0"/>
              <a:ea typeface="Futura Medium" charset="0"/>
              <a:cs typeface="Arial" panose="020B0604020202020204" pitchFamily="34" charset="0"/>
            </a:endParaRPr>
          </a:p>
          <a:p>
            <a:pPr fontAlgn="base"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It’s All About Me</a:t>
            </a:r>
            <a:r>
              <a:rPr lang="en-US" b="1" dirty="0">
                <a:solidFill>
                  <a:srgbClr val="660033"/>
                </a:solidFill>
              </a:rPr>
              <a:t>			</a:t>
            </a:r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Futura Medium" charset="0"/>
                <a:cs typeface="Arial" panose="020B0604020202020204" pitchFamily="34" charset="0"/>
              </a:rPr>
              <a:t>All About You	</a:t>
            </a:r>
            <a:endParaRPr lang="en-US" sz="1400" dirty="0">
              <a:solidFill>
                <a:srgbClr val="222222"/>
              </a:solidFill>
              <a:latin typeface="Arial" panose="020B0604020202020204" pitchFamily="34" charset="0"/>
              <a:ea typeface="Futura Medium" charset="0"/>
              <a:cs typeface="Arial" panose="020B0604020202020204" pitchFamily="34" charset="0"/>
            </a:endParaRPr>
          </a:p>
          <a:p>
            <a:pPr fontAlgn="base">
              <a:lnSpc>
                <a:spcPct val="150000"/>
              </a:lnSpc>
            </a:pPr>
            <a:endParaRPr lang="en-US" sz="1400" dirty="0">
              <a:solidFill>
                <a:srgbClr val="222222"/>
              </a:solidFill>
              <a:latin typeface="Arial" panose="020B0604020202020204" pitchFamily="34" charset="0"/>
              <a:ea typeface="Futura Medium" charset="0"/>
              <a:cs typeface="Arial" panose="020B0604020202020204" pitchFamily="34" charset="0"/>
            </a:endParaRPr>
          </a:p>
          <a:p>
            <a:pPr fontAlgn="base">
              <a:lnSpc>
                <a:spcPct val="150000"/>
              </a:lnSpc>
            </a:pPr>
            <a:endParaRPr lang="en-US" sz="1400" dirty="0">
              <a:solidFill>
                <a:srgbClr val="222222"/>
              </a:solidFill>
              <a:latin typeface="Arial" panose="020B0604020202020204" pitchFamily="34" charset="0"/>
              <a:ea typeface="Futura Medium" charset="0"/>
              <a:cs typeface="Arial" panose="020B0604020202020204" pitchFamily="34" charset="0"/>
            </a:endParaRPr>
          </a:p>
          <a:p>
            <a:pPr fontAlgn="base">
              <a:lnSpc>
                <a:spcPct val="150000"/>
              </a:lnSpc>
            </a:pP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ea typeface="Futura Medium" charset="0"/>
                <a:cs typeface="Arial" panose="020B0604020202020204" pitchFamily="34" charset="0"/>
              </a:rPr>
              <a:t>Reactive Responses</a:t>
            </a:r>
          </a:p>
          <a:p>
            <a:pPr fontAlgn="base">
              <a:lnSpc>
                <a:spcPct val="150000"/>
              </a:lnSpc>
            </a:pPr>
            <a:endParaRPr lang="en-US" sz="1400" dirty="0">
              <a:solidFill>
                <a:srgbClr val="222222"/>
              </a:solidFill>
              <a:latin typeface="Arial" panose="020B0604020202020204" pitchFamily="34" charset="0"/>
              <a:ea typeface="Futura Medium" charset="0"/>
              <a:cs typeface="Arial" panose="020B0604020202020204" pitchFamily="34" charset="0"/>
            </a:endParaRPr>
          </a:p>
          <a:p>
            <a:pPr fontAlgn="base">
              <a:lnSpc>
                <a:spcPct val="150000"/>
              </a:lnSpc>
            </a:pPr>
            <a:endParaRPr lang="en-US" sz="1400" dirty="0">
              <a:solidFill>
                <a:srgbClr val="222222"/>
              </a:solidFill>
              <a:latin typeface="Arial" panose="020B0604020202020204" pitchFamily="34" charset="0"/>
              <a:ea typeface="Futura Medium" charset="0"/>
              <a:cs typeface="Arial" panose="020B0604020202020204" pitchFamily="34" charset="0"/>
            </a:endParaRPr>
          </a:p>
          <a:p>
            <a:pPr fontAlgn="base">
              <a:lnSpc>
                <a:spcPct val="150000"/>
              </a:lnSpc>
            </a:pPr>
            <a:endParaRPr lang="en-US" sz="1400" dirty="0">
              <a:solidFill>
                <a:srgbClr val="222222"/>
              </a:solidFill>
              <a:latin typeface="Arial" panose="020B0604020202020204" pitchFamily="34" charset="0"/>
              <a:ea typeface="Futura Medium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96712" y="362712"/>
            <a:ext cx="798577" cy="12192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49" y="6209422"/>
            <a:ext cx="2308995" cy="49801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E65203-91B8-7240-9F7F-9225274D15FE}"/>
              </a:ext>
            </a:extLst>
          </p:cNvPr>
          <p:cNvCxnSpPr>
            <a:cxnSpLocks/>
          </p:cNvCxnSpPr>
          <p:nvPr/>
        </p:nvCxnSpPr>
        <p:spPr>
          <a:xfrm>
            <a:off x="5608160" y="1156446"/>
            <a:ext cx="770134" cy="0"/>
          </a:xfrm>
          <a:prstGeom prst="line">
            <a:avLst/>
          </a:prstGeom>
          <a:ln w="19050">
            <a:solidFill>
              <a:srgbClr val="FDA3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36B773-3DB5-C742-BAFD-59CD2049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928" y="631977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61455-9239-9841-9259-BED08DB38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884794F-8B9A-48B4-8FD9-E6AC1F715583}"/>
              </a:ext>
            </a:extLst>
          </p:cNvPr>
          <p:cNvCxnSpPr>
            <a:cxnSpLocks/>
          </p:cNvCxnSpPr>
          <p:nvPr/>
        </p:nvCxnSpPr>
        <p:spPr>
          <a:xfrm flipH="1" flipV="1">
            <a:off x="5966240" y="2818703"/>
            <a:ext cx="46560" cy="2043339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F0EDB21-48DC-4840-B640-6E234ACC351D}"/>
              </a:ext>
            </a:extLst>
          </p:cNvPr>
          <p:cNvCxnSpPr>
            <a:cxnSpLocks/>
          </p:cNvCxnSpPr>
          <p:nvPr/>
        </p:nvCxnSpPr>
        <p:spPr>
          <a:xfrm>
            <a:off x="4736899" y="3764450"/>
            <a:ext cx="2458681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FB43FC2-9C13-4E28-A21D-1013EFAB7486}"/>
              </a:ext>
            </a:extLst>
          </p:cNvPr>
          <p:cNvCxnSpPr>
            <a:cxnSpLocks/>
          </p:cNvCxnSpPr>
          <p:nvPr/>
        </p:nvCxnSpPr>
        <p:spPr>
          <a:xfrm flipV="1">
            <a:off x="4532842" y="2468212"/>
            <a:ext cx="3126315" cy="232688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32BEDF3-18E0-4680-97C9-23DD47615800}"/>
              </a:ext>
            </a:extLst>
          </p:cNvPr>
          <p:cNvCxnSpPr>
            <a:cxnSpLocks/>
          </p:cNvCxnSpPr>
          <p:nvPr/>
        </p:nvCxnSpPr>
        <p:spPr>
          <a:xfrm flipH="1" flipV="1">
            <a:off x="4470852" y="2462622"/>
            <a:ext cx="2880204" cy="239942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5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0" y="845556"/>
            <a:ext cx="11890478" cy="51907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8B3BD8-6296-A740-B34B-FD0D3704B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270" y="173101"/>
            <a:ext cx="8381459" cy="672455"/>
          </a:xfrm>
        </p:spPr>
        <p:txBody>
          <a:bodyPr anchor="ctr">
            <a:noAutofit/>
          </a:bodyPr>
          <a:lstStyle/>
          <a:p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Theory </a:t>
            </a:r>
            <a:r>
              <a:rPr lang="en-US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Bowen Theory </a:t>
            </a:r>
            <a:r>
              <a:rPr lang="en-US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Affair Recovery</a:t>
            </a:r>
            <a:endParaRPr lang="en-US" sz="3500" b="1" dirty="0">
              <a:solidFill>
                <a:srgbClr val="660033"/>
              </a:solidFill>
              <a:latin typeface="Times" pitchFamily="2" charset="0"/>
              <a:ea typeface="Charter Roman" charset="0"/>
              <a:cs typeface="Charter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696712" y="362712"/>
            <a:ext cx="798577" cy="12192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649" y="6209422"/>
            <a:ext cx="2308995" cy="49801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36B773-3DB5-C742-BAFD-59CD2049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928" y="631977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61455-9239-9841-9259-BED08DB38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7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B3BD8-6296-A740-B34B-FD0D3704B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270" y="173101"/>
            <a:ext cx="8381459" cy="1488688"/>
          </a:xfrm>
        </p:spPr>
        <p:txBody>
          <a:bodyPr anchor="ctr">
            <a:noAutofit/>
          </a:bodyPr>
          <a:lstStyle/>
          <a:p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Theory </a:t>
            </a:r>
            <a:r>
              <a:rPr lang="en-US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Bowen Theory </a:t>
            </a:r>
            <a:r>
              <a:rPr lang="en-US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Affair Recovery</a:t>
            </a:r>
            <a:endParaRPr lang="en-US" sz="3500" b="1" dirty="0">
              <a:solidFill>
                <a:srgbClr val="660033"/>
              </a:solidFill>
              <a:latin typeface="Times" pitchFamily="2" charset="0"/>
              <a:ea typeface="Charter Roman" charset="0"/>
              <a:cs typeface="Charter Roman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3A35D83-83BC-6741-BE58-D474F77C2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1145" y="1551793"/>
            <a:ext cx="8944303" cy="4014766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</a:pPr>
            <a:endParaRPr lang="en-US" sz="1400" dirty="0">
              <a:solidFill>
                <a:srgbClr val="222222"/>
              </a:solidFill>
              <a:effectLst/>
              <a:latin typeface="Arial" panose="020B0604020202020204" pitchFamily="34" charset="0"/>
              <a:ea typeface="Futura Medium" charset="0"/>
              <a:cs typeface="Arial" panose="020B0604020202020204" pitchFamily="34" charset="0"/>
            </a:endParaRPr>
          </a:p>
          <a:p>
            <a:pPr algn="l" fontAlgn="base">
              <a:lnSpc>
                <a:spcPct val="150000"/>
              </a:lnSpc>
            </a:pPr>
            <a:r>
              <a:rPr lang="en-US" sz="1800" dirty="0">
                <a:solidFill>
                  <a:srgbClr val="660033"/>
                </a:solidFill>
                <a:latin typeface="Arial" panose="020B0604020202020204" pitchFamily="34" charset="0"/>
                <a:ea typeface="Futura Medium" charset="0"/>
                <a:cs typeface="Arial" panose="020B0604020202020204" pitchFamily="34" charset="0"/>
              </a:rPr>
              <a:t>Moral Problem &gt;&gt;&gt;&gt;&gt;&gt;&gt;&gt;&gt;&gt;&gt;&gt;&gt;&gt;&gt;&gt;&gt;&gt;&gt;&gt;&gt;&gt;&gt;&gt;&gt;&gt;&gt;&gt;&gt;&gt;&gt;&gt;&gt; Focus on Forgiveness</a:t>
            </a:r>
          </a:p>
          <a:p>
            <a:pPr algn="l" fontAlgn="base">
              <a:lnSpc>
                <a:spcPct val="150000"/>
              </a:lnSpc>
            </a:pPr>
            <a:r>
              <a:rPr lang="en-US" sz="1800" dirty="0">
                <a:solidFill>
                  <a:srgbClr val="660033"/>
                </a:solidFill>
                <a:effectLst/>
                <a:latin typeface="Arial" panose="020B0604020202020204" pitchFamily="34" charset="0"/>
                <a:ea typeface="Futura Medium" charset="0"/>
                <a:cs typeface="Arial" panose="020B0604020202020204" pitchFamily="34" charset="0"/>
              </a:rPr>
              <a:t>Behavioral Problem &gt;&gt;&gt;&gt;&gt;&gt;&gt;&gt;&gt;&gt;&gt;&gt;&gt;&gt;&gt;&gt;&gt;&gt;&gt;&gt;&gt;&gt;&gt;&gt;&gt; Focus on Behavior Modification</a:t>
            </a:r>
          </a:p>
          <a:p>
            <a:pPr algn="l" fontAlgn="base">
              <a:lnSpc>
                <a:spcPct val="150000"/>
              </a:lnSpc>
            </a:pPr>
            <a:r>
              <a:rPr lang="en-US" sz="1800" dirty="0">
                <a:solidFill>
                  <a:srgbClr val="660033"/>
                </a:solidFill>
                <a:latin typeface="Arial" panose="020B0604020202020204" pitchFamily="34" charset="0"/>
                <a:ea typeface="Futura Medium" charset="0"/>
                <a:cs typeface="Arial" panose="020B0604020202020204" pitchFamily="34" charset="0"/>
              </a:rPr>
              <a:t>Systemic Problem &gt;&gt;&gt;&gt;&gt;&gt;&gt;&gt;&gt;&gt;&gt;&gt;&gt;&gt;&gt;&gt;&gt;&gt;&gt;&gt;&gt;&gt;&gt;&gt; Focus on Couple System Change</a:t>
            </a:r>
          </a:p>
          <a:p>
            <a:pPr algn="l" fontAlgn="base">
              <a:lnSpc>
                <a:spcPct val="150000"/>
              </a:lnSpc>
            </a:pPr>
            <a:endParaRPr lang="en-US" sz="1800" dirty="0">
              <a:solidFill>
                <a:srgbClr val="660033"/>
              </a:solidFill>
              <a:effectLst/>
              <a:latin typeface="Arial" panose="020B0604020202020204" pitchFamily="34" charset="0"/>
              <a:ea typeface="Futura Medium" charset="0"/>
              <a:cs typeface="Arial" panose="020B0604020202020204" pitchFamily="34" charset="0"/>
            </a:endParaRPr>
          </a:p>
          <a:p>
            <a:pPr fontAlgn="base">
              <a:lnSpc>
                <a:spcPct val="150000"/>
              </a:lnSpc>
            </a:pP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ea typeface="Futura Medium" charset="0"/>
                <a:cs typeface="Arial" panose="020B0604020202020204" pitchFamily="34" charset="0"/>
              </a:rPr>
              <a:t>YES!</a:t>
            </a:r>
            <a:endParaRPr lang="en-US" sz="4000" b="1" dirty="0">
              <a:solidFill>
                <a:srgbClr val="660033"/>
              </a:solidFill>
              <a:effectLst/>
              <a:latin typeface="Arial" panose="020B0604020202020204" pitchFamily="34" charset="0"/>
              <a:ea typeface="Futura Medium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96712" y="362712"/>
            <a:ext cx="798577" cy="12192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49" y="6209422"/>
            <a:ext cx="2308995" cy="49801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E65203-91B8-7240-9F7F-9225274D15FE}"/>
              </a:ext>
            </a:extLst>
          </p:cNvPr>
          <p:cNvCxnSpPr>
            <a:cxnSpLocks/>
          </p:cNvCxnSpPr>
          <p:nvPr/>
        </p:nvCxnSpPr>
        <p:spPr>
          <a:xfrm>
            <a:off x="5710932" y="1291441"/>
            <a:ext cx="770134" cy="0"/>
          </a:xfrm>
          <a:prstGeom prst="line">
            <a:avLst/>
          </a:prstGeom>
          <a:ln w="19050">
            <a:solidFill>
              <a:srgbClr val="FDA3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36B773-3DB5-C742-BAFD-59CD2049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928" y="631977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61455-9239-9841-9259-BED08DB38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17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636432"/>
            <a:ext cx="11717283" cy="54224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8B3BD8-6296-A740-B34B-FD0D3704B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3726" y="173101"/>
            <a:ext cx="7797926" cy="463331"/>
          </a:xfrm>
        </p:spPr>
        <p:txBody>
          <a:bodyPr anchor="ctr">
            <a:noAutofit/>
          </a:bodyPr>
          <a:lstStyle/>
          <a:p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Theory </a:t>
            </a:r>
            <a:r>
              <a:rPr lang="en-US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Bowen Theory </a:t>
            </a:r>
            <a:r>
              <a:rPr lang="en-US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Affair Recovery</a:t>
            </a:r>
            <a:endParaRPr lang="en-US" sz="3500" b="1" dirty="0">
              <a:solidFill>
                <a:srgbClr val="660033"/>
              </a:solidFill>
              <a:latin typeface="Times" pitchFamily="2" charset="0"/>
              <a:ea typeface="Charter Roman" charset="0"/>
              <a:cs typeface="Charter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696712" y="362712"/>
            <a:ext cx="798577" cy="12192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649" y="6209422"/>
            <a:ext cx="2308995" cy="49801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36B773-3DB5-C742-BAFD-59CD2049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928" y="631977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61455-9239-9841-9259-BED08DB38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27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B3BD8-6296-A740-B34B-FD0D3704B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270" y="198999"/>
            <a:ext cx="8381459" cy="997841"/>
          </a:xfrm>
        </p:spPr>
        <p:txBody>
          <a:bodyPr anchor="ctr">
            <a:noAutofit/>
          </a:bodyPr>
          <a:lstStyle/>
          <a:p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Theory </a:t>
            </a:r>
            <a:r>
              <a:rPr lang="en-US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Bowen Theory </a:t>
            </a:r>
            <a:r>
              <a:rPr lang="en-US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Affair Recovery</a:t>
            </a:r>
            <a:endParaRPr lang="en-US" sz="3500" b="1" dirty="0">
              <a:solidFill>
                <a:srgbClr val="660033"/>
              </a:solidFill>
              <a:latin typeface="Times" pitchFamily="2" charset="0"/>
              <a:ea typeface="Charter Roman" charset="0"/>
              <a:cs typeface="Charter Roman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3A35D83-83BC-6741-BE58-D474F77C2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338" y="1168171"/>
            <a:ext cx="10426262" cy="4429652"/>
          </a:xfrm>
        </p:spPr>
        <p:txBody>
          <a:bodyPr>
            <a:noAutofit/>
          </a:bodyPr>
          <a:lstStyle/>
          <a:p>
            <a:endParaRPr lang="en-US" dirty="0">
              <a:solidFill>
                <a:srgbClr val="660033"/>
              </a:solidFill>
            </a:endParaRPr>
          </a:p>
          <a:p>
            <a:r>
              <a:rPr lang="en-US" b="1" dirty="0">
                <a:solidFill>
                  <a:srgbClr val="660033"/>
                </a:solidFill>
              </a:rPr>
              <a:t>Group Discussions</a:t>
            </a:r>
          </a:p>
          <a:p>
            <a:endParaRPr lang="en-US" b="1" dirty="0">
              <a:solidFill>
                <a:srgbClr val="660033"/>
              </a:solidFill>
            </a:endParaRPr>
          </a:p>
          <a:p>
            <a:pPr algn="l"/>
            <a:r>
              <a:rPr lang="en-US" dirty="0"/>
              <a:t>	Four Practice Sessions – Everyone Gets to Try Each Role Once</a:t>
            </a:r>
          </a:p>
          <a:p>
            <a:pPr algn="l"/>
            <a:endParaRPr lang="en-US" sz="1400" dirty="0"/>
          </a:p>
          <a:p>
            <a:pPr algn="l"/>
            <a:r>
              <a:rPr lang="en-US" dirty="0"/>
              <a:t>		Partner 1 –  Takes the Role of the Affair Partner</a:t>
            </a:r>
          </a:p>
          <a:p>
            <a:pPr algn="l"/>
            <a:r>
              <a:rPr lang="en-US" dirty="0"/>
              <a:t>		Partner 2 – Takes the Role of the Betrayed Partner</a:t>
            </a:r>
          </a:p>
          <a:p>
            <a:pPr algn="l"/>
            <a:r>
              <a:rPr lang="en-US" dirty="0"/>
              <a:t>		Therapist – Leads part of a session</a:t>
            </a:r>
          </a:p>
          <a:p>
            <a:pPr algn="l"/>
            <a:r>
              <a:rPr lang="en-US" dirty="0"/>
              <a:t>		Observer – Watches and Reports Observations</a:t>
            </a:r>
          </a:p>
          <a:p>
            <a:pPr fontAlgn="base">
              <a:lnSpc>
                <a:spcPct val="150000"/>
              </a:lnSpc>
            </a:pPr>
            <a:endParaRPr lang="en-US" sz="1400" dirty="0">
              <a:solidFill>
                <a:srgbClr val="222222"/>
              </a:solidFill>
              <a:effectLst/>
              <a:latin typeface="Arial" panose="020B0604020202020204" pitchFamily="34" charset="0"/>
              <a:ea typeface="Futura Medium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96712" y="362712"/>
            <a:ext cx="798577" cy="12192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49" y="6209422"/>
            <a:ext cx="2308995" cy="49801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E65203-91B8-7240-9F7F-9225274D15FE}"/>
              </a:ext>
            </a:extLst>
          </p:cNvPr>
          <p:cNvCxnSpPr>
            <a:cxnSpLocks/>
          </p:cNvCxnSpPr>
          <p:nvPr/>
        </p:nvCxnSpPr>
        <p:spPr>
          <a:xfrm>
            <a:off x="5710933" y="1018172"/>
            <a:ext cx="770134" cy="0"/>
          </a:xfrm>
          <a:prstGeom prst="line">
            <a:avLst/>
          </a:prstGeom>
          <a:ln w="19050">
            <a:solidFill>
              <a:srgbClr val="FDA3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36B773-3DB5-C742-BAFD-59CD2049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928" y="631977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61455-9239-9841-9259-BED08DB38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9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B3BD8-6296-A740-B34B-FD0D3704B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4957" y="150559"/>
            <a:ext cx="8381459" cy="798575"/>
          </a:xfrm>
        </p:spPr>
        <p:txBody>
          <a:bodyPr anchor="ctr">
            <a:noAutofit/>
          </a:bodyPr>
          <a:lstStyle/>
          <a:p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Theory </a:t>
            </a:r>
            <a:r>
              <a:rPr lang="en-US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Bowen Theory </a:t>
            </a:r>
            <a:r>
              <a:rPr lang="en-US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Affair Recovery</a:t>
            </a:r>
            <a:endParaRPr lang="en-US" sz="3500" b="1" dirty="0">
              <a:solidFill>
                <a:srgbClr val="660033"/>
              </a:solidFill>
              <a:latin typeface="Times" pitchFamily="2" charset="0"/>
              <a:ea typeface="Charter Roman" charset="0"/>
              <a:cs typeface="Charter Roman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3A35D83-83BC-6741-BE58-D474F77C2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650" y="1099132"/>
            <a:ext cx="11890478" cy="4809731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660033"/>
                </a:solidFill>
              </a:rPr>
              <a:t>Practice Session # 1</a:t>
            </a:r>
          </a:p>
          <a:p>
            <a:r>
              <a:rPr lang="en-US" dirty="0"/>
              <a:t> </a:t>
            </a:r>
            <a:r>
              <a:rPr lang="en-US" b="1" dirty="0" smtClean="0"/>
              <a:t>Partner 1 -------(m.2009)-------------Partner 2 </a:t>
            </a:r>
            <a:endParaRPr lang="en-US" sz="1200" b="1" dirty="0" smtClean="0"/>
          </a:p>
          <a:p>
            <a:endParaRPr lang="en-US" sz="1200" b="1" dirty="0"/>
          </a:p>
          <a:p>
            <a:endParaRPr lang="en-US" sz="1200" dirty="0"/>
          </a:p>
          <a:p>
            <a:pPr algn="l"/>
            <a:endParaRPr lang="en-US" sz="1200" dirty="0"/>
          </a:p>
          <a:p>
            <a:pPr algn="l"/>
            <a:endParaRPr lang="en-US" sz="1200" dirty="0" smtClean="0"/>
          </a:p>
          <a:p>
            <a:pPr algn="l"/>
            <a:endParaRPr lang="en-US" sz="1200" dirty="0"/>
          </a:p>
          <a:p>
            <a:pPr algn="l"/>
            <a:r>
              <a:rPr lang="en-US" b="1" dirty="0" smtClean="0"/>
              <a:t>Affair </a:t>
            </a:r>
            <a:r>
              <a:rPr lang="en-US" b="1" dirty="0"/>
              <a:t>Discovered in the past 48 hours </a:t>
            </a:r>
            <a:r>
              <a:rPr lang="en-US" dirty="0"/>
              <a:t>– Partner 2 picked up Partner 1’s Phone; By Request of Partner 1; Discovered Explicit Text from Recognizable Co-Worker</a:t>
            </a:r>
          </a:p>
          <a:p>
            <a:pPr algn="l"/>
            <a:r>
              <a:rPr lang="en-US" b="1" dirty="0">
                <a:solidFill>
                  <a:srgbClr val="660033"/>
                </a:solidFill>
              </a:rPr>
              <a:t>Partner 1 </a:t>
            </a:r>
            <a:r>
              <a:rPr lang="en-US" dirty="0">
                <a:solidFill>
                  <a:srgbClr val="660033"/>
                </a:solidFill>
              </a:rPr>
              <a:t>–  Works as an Employment Attorney, Affair with a Co-Worker, Began Approx. 1 year Ago</a:t>
            </a:r>
          </a:p>
          <a:p>
            <a:pPr algn="l"/>
            <a:r>
              <a:rPr lang="en-US" b="1" dirty="0">
                <a:solidFill>
                  <a:srgbClr val="660033"/>
                </a:solidFill>
              </a:rPr>
              <a:t>Partner 2 </a:t>
            </a:r>
            <a:r>
              <a:rPr lang="en-US" dirty="0">
                <a:solidFill>
                  <a:srgbClr val="660033"/>
                </a:solidFill>
              </a:rPr>
              <a:t>– Works as a High School Math Teacher, No Prior Suspicion of Affairs, Complete Surprise</a:t>
            </a:r>
          </a:p>
          <a:p>
            <a:pPr algn="l"/>
            <a:r>
              <a:rPr lang="en-US" sz="1200" dirty="0"/>
              <a:t> </a:t>
            </a:r>
          </a:p>
          <a:p>
            <a:pPr algn="l" fontAlgn="base"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200" dirty="0">
              <a:solidFill>
                <a:srgbClr val="222222"/>
              </a:solidFill>
              <a:effectLst/>
              <a:latin typeface="Arial" panose="020B0604020202020204" pitchFamily="34" charset="0"/>
              <a:ea typeface="Futura Medium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96712" y="362712"/>
            <a:ext cx="798577" cy="12192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49" y="6209422"/>
            <a:ext cx="2308995" cy="49801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E65203-91B8-7240-9F7F-9225274D15FE}"/>
              </a:ext>
            </a:extLst>
          </p:cNvPr>
          <p:cNvCxnSpPr>
            <a:cxnSpLocks/>
          </p:cNvCxnSpPr>
          <p:nvPr/>
        </p:nvCxnSpPr>
        <p:spPr>
          <a:xfrm>
            <a:off x="5502494" y="926782"/>
            <a:ext cx="770134" cy="0"/>
          </a:xfrm>
          <a:prstGeom prst="line">
            <a:avLst/>
          </a:prstGeom>
          <a:ln w="19050">
            <a:solidFill>
              <a:srgbClr val="FDA3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36B773-3DB5-C742-BAFD-59CD2049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928" y="631977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61455-9239-9841-9259-BED08DB38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66017" y="1897038"/>
            <a:ext cx="0" cy="928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545583" y="1801504"/>
            <a:ext cx="0" cy="928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178481" y="2571155"/>
            <a:ext cx="598279" cy="567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272628" y="2600775"/>
            <a:ext cx="564900" cy="5382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6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B3BD8-6296-A740-B34B-FD0D3704B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2071" y="158750"/>
            <a:ext cx="8381459" cy="675640"/>
          </a:xfrm>
        </p:spPr>
        <p:txBody>
          <a:bodyPr anchor="ctr">
            <a:noAutofit/>
          </a:bodyPr>
          <a:lstStyle/>
          <a:p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Theory </a:t>
            </a:r>
            <a:r>
              <a:rPr lang="en-US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Bowen Theory </a:t>
            </a:r>
            <a:r>
              <a:rPr lang="en-US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Affair Recovery</a:t>
            </a:r>
            <a:endParaRPr lang="en-US" sz="3500" b="1" dirty="0">
              <a:solidFill>
                <a:srgbClr val="660033"/>
              </a:solidFill>
              <a:latin typeface="Times" pitchFamily="2" charset="0"/>
              <a:ea typeface="Charter Roman" charset="0"/>
              <a:cs typeface="Charter Roman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3A35D83-83BC-6741-BE58-D474F77C2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0160" y="984388"/>
            <a:ext cx="7565282" cy="4613435"/>
          </a:xfrm>
        </p:spPr>
        <p:txBody>
          <a:bodyPr>
            <a:noAutofit/>
          </a:bodyPr>
          <a:lstStyle/>
          <a:p>
            <a:pPr lvl="0"/>
            <a:r>
              <a:rPr lang="en-US" b="1" dirty="0">
                <a:solidFill>
                  <a:srgbClr val="660033"/>
                </a:solidFill>
              </a:rPr>
              <a:t>Practice Session # 1</a:t>
            </a:r>
          </a:p>
          <a:p>
            <a:endParaRPr lang="en-US" dirty="0"/>
          </a:p>
          <a:p>
            <a:r>
              <a:rPr lang="en-US" dirty="0">
                <a:solidFill>
                  <a:srgbClr val="660033"/>
                </a:solidFill>
              </a:rPr>
              <a:t>Using Bowen Systems Concepts </a:t>
            </a:r>
          </a:p>
          <a:p>
            <a:pPr lvl="0"/>
            <a:endParaRPr lang="en-US" b="1" dirty="0">
              <a:solidFill>
                <a:srgbClr val="660033"/>
              </a:solidFill>
            </a:endParaRPr>
          </a:p>
          <a:p>
            <a:pPr algn="l"/>
            <a:r>
              <a:rPr lang="en-US" dirty="0">
                <a:solidFill>
                  <a:srgbClr val="660033"/>
                </a:solidFill>
              </a:rPr>
              <a:t>Therapist - Goal :  ‘Should they be in Couple’s Therapy?</a:t>
            </a:r>
          </a:p>
          <a:p>
            <a:pPr algn="l"/>
            <a:r>
              <a:rPr lang="en-US" dirty="0">
                <a:solidFill>
                  <a:srgbClr val="660033"/>
                </a:solidFill>
              </a:rPr>
              <a:t> </a:t>
            </a:r>
          </a:p>
          <a:p>
            <a:pPr algn="l"/>
            <a:r>
              <a:rPr lang="en-US" dirty="0">
                <a:solidFill>
                  <a:srgbClr val="660033"/>
                </a:solidFill>
              </a:rPr>
              <a:t>Observer: Yes or No Couple’s Therapy?</a:t>
            </a:r>
          </a:p>
          <a:p>
            <a:pPr fontAlgn="base">
              <a:lnSpc>
                <a:spcPct val="150000"/>
              </a:lnSpc>
            </a:pPr>
            <a:endParaRPr lang="en-US" sz="1400" dirty="0">
              <a:solidFill>
                <a:srgbClr val="222222"/>
              </a:solidFill>
              <a:effectLst/>
              <a:latin typeface="Arial" panose="020B0604020202020204" pitchFamily="34" charset="0"/>
              <a:ea typeface="Futura Medium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96712" y="362712"/>
            <a:ext cx="798577" cy="12192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49" y="6209422"/>
            <a:ext cx="2308995" cy="49801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E65203-91B8-7240-9F7F-9225274D15FE}"/>
              </a:ext>
            </a:extLst>
          </p:cNvPr>
          <p:cNvCxnSpPr>
            <a:cxnSpLocks/>
          </p:cNvCxnSpPr>
          <p:nvPr/>
        </p:nvCxnSpPr>
        <p:spPr>
          <a:xfrm>
            <a:off x="5673454" y="806520"/>
            <a:ext cx="770134" cy="0"/>
          </a:xfrm>
          <a:prstGeom prst="line">
            <a:avLst/>
          </a:prstGeom>
          <a:ln w="19050">
            <a:solidFill>
              <a:srgbClr val="FDA3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36B773-3DB5-C742-BAFD-59CD2049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928" y="631977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61455-9239-9841-9259-BED08DB38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34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B3BD8-6296-A740-B34B-FD0D3704B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9651" y="113030"/>
            <a:ext cx="8381459" cy="801370"/>
          </a:xfrm>
        </p:spPr>
        <p:txBody>
          <a:bodyPr anchor="ctr">
            <a:noAutofit/>
          </a:bodyPr>
          <a:lstStyle/>
          <a:p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Theory </a:t>
            </a:r>
            <a:r>
              <a:rPr lang="en-US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Bowen Theory </a:t>
            </a:r>
            <a:r>
              <a:rPr lang="en-US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Affair Recovery</a:t>
            </a:r>
            <a:endParaRPr lang="en-US" sz="3500" b="1" dirty="0">
              <a:solidFill>
                <a:srgbClr val="660033"/>
              </a:solidFill>
              <a:latin typeface="Times" pitchFamily="2" charset="0"/>
              <a:ea typeface="Charter Roman" charset="0"/>
              <a:cs typeface="Charter Roman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3A35D83-83BC-6741-BE58-D474F77C2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260" y="922229"/>
            <a:ext cx="11459688" cy="4964092"/>
          </a:xfrm>
        </p:spPr>
        <p:txBody>
          <a:bodyPr>
            <a:noAutofit/>
          </a:bodyPr>
          <a:lstStyle/>
          <a:p>
            <a:pPr lvl="0"/>
            <a:r>
              <a:rPr lang="en-US" b="1" dirty="0">
                <a:solidFill>
                  <a:srgbClr val="660033"/>
                </a:solidFill>
              </a:rPr>
              <a:t>Practice Session # 1</a:t>
            </a:r>
          </a:p>
          <a:p>
            <a:pPr lvl="0"/>
            <a:endParaRPr lang="en-US" b="1" dirty="0">
              <a:solidFill>
                <a:srgbClr val="660033"/>
              </a:solidFill>
            </a:endParaRPr>
          </a:p>
          <a:p>
            <a:r>
              <a:rPr lang="en-US" dirty="0">
                <a:solidFill>
                  <a:srgbClr val="660033"/>
                </a:solidFill>
              </a:rPr>
              <a:t>Discernment Counseling – Counseling to Decide: What Should We Do?</a:t>
            </a:r>
          </a:p>
          <a:p>
            <a:r>
              <a:rPr lang="en-US" dirty="0"/>
              <a:t> </a:t>
            </a:r>
          </a:p>
          <a:p>
            <a:pPr algn="l"/>
            <a:r>
              <a:rPr lang="en-US" dirty="0">
                <a:solidFill>
                  <a:srgbClr val="660033"/>
                </a:solidFill>
              </a:rPr>
              <a:t>Path 1 – Status Quo </a:t>
            </a:r>
          </a:p>
          <a:p>
            <a:pPr algn="l"/>
            <a:r>
              <a:rPr lang="en-US" dirty="0">
                <a:solidFill>
                  <a:srgbClr val="660033"/>
                </a:solidFill>
              </a:rPr>
              <a:t> </a:t>
            </a:r>
          </a:p>
          <a:p>
            <a:pPr algn="l"/>
            <a:r>
              <a:rPr lang="en-US" dirty="0">
                <a:solidFill>
                  <a:srgbClr val="660033"/>
                </a:solidFill>
              </a:rPr>
              <a:t>Path 2 – Separated/Divorced </a:t>
            </a:r>
          </a:p>
          <a:p>
            <a:pPr algn="l"/>
            <a:r>
              <a:rPr lang="en-US" dirty="0">
                <a:solidFill>
                  <a:srgbClr val="660033"/>
                </a:solidFill>
              </a:rPr>
              <a:t> </a:t>
            </a:r>
          </a:p>
          <a:p>
            <a:pPr algn="l"/>
            <a:r>
              <a:rPr lang="en-US" dirty="0">
                <a:solidFill>
                  <a:srgbClr val="660033"/>
                </a:solidFill>
              </a:rPr>
              <a:t>Path 3 – Couples Therapy</a:t>
            </a:r>
            <a:r>
              <a:rPr lang="en-US" dirty="0"/>
              <a:t>		          </a:t>
            </a:r>
          </a:p>
          <a:p>
            <a:pPr algn="l"/>
            <a:r>
              <a:rPr lang="en-US" sz="2800" dirty="0"/>
              <a:t>                                                                     https://discernmentcounseling.com/</a:t>
            </a:r>
          </a:p>
          <a:p>
            <a:pPr fontAlgn="base">
              <a:lnSpc>
                <a:spcPct val="150000"/>
              </a:lnSpc>
            </a:pPr>
            <a:endParaRPr lang="en-US" sz="1400" dirty="0">
              <a:solidFill>
                <a:srgbClr val="222222"/>
              </a:solidFill>
              <a:effectLst/>
              <a:latin typeface="Arial" panose="020B0604020202020204" pitchFamily="34" charset="0"/>
              <a:ea typeface="Futura Medium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96712" y="362712"/>
            <a:ext cx="798577" cy="12192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49" y="6209422"/>
            <a:ext cx="2308995" cy="49801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E65203-91B8-7240-9F7F-9225274D15FE}"/>
              </a:ext>
            </a:extLst>
          </p:cNvPr>
          <p:cNvCxnSpPr>
            <a:cxnSpLocks/>
          </p:cNvCxnSpPr>
          <p:nvPr/>
        </p:nvCxnSpPr>
        <p:spPr>
          <a:xfrm>
            <a:off x="5604874" y="772230"/>
            <a:ext cx="770134" cy="0"/>
          </a:xfrm>
          <a:prstGeom prst="line">
            <a:avLst/>
          </a:prstGeom>
          <a:ln w="19050">
            <a:solidFill>
              <a:srgbClr val="FDA3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36B773-3DB5-C742-BAFD-59CD2049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928" y="631977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61455-9239-9841-9259-BED08DB38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874" y="2592249"/>
            <a:ext cx="6053694" cy="1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8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B3BD8-6296-A740-B34B-FD0D3704B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1081" y="228600"/>
            <a:ext cx="8381459" cy="594360"/>
          </a:xfrm>
        </p:spPr>
        <p:txBody>
          <a:bodyPr anchor="ctr">
            <a:noAutofit/>
          </a:bodyPr>
          <a:lstStyle/>
          <a:p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Theory </a:t>
            </a:r>
            <a:r>
              <a:rPr lang="en-US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Bowen Theory </a:t>
            </a:r>
            <a:r>
              <a:rPr lang="en-US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Affair Recovery</a:t>
            </a:r>
            <a:endParaRPr lang="en-US" sz="3500" b="1" dirty="0">
              <a:solidFill>
                <a:srgbClr val="660033"/>
              </a:solidFill>
              <a:latin typeface="Times" pitchFamily="2" charset="0"/>
              <a:ea typeface="Charter Roman" charset="0"/>
              <a:cs typeface="Charter Roman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3A35D83-83BC-6741-BE58-D474F77C2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180" y="1407298"/>
            <a:ext cx="11647170" cy="4101963"/>
          </a:xfrm>
        </p:spPr>
        <p:txBody>
          <a:bodyPr>
            <a:noAutofit/>
          </a:bodyPr>
          <a:lstStyle/>
          <a:p>
            <a:pPr lvl="0"/>
            <a:r>
              <a:rPr lang="en-US" b="1" dirty="0">
                <a:solidFill>
                  <a:srgbClr val="660033"/>
                </a:solidFill>
              </a:rPr>
              <a:t>Practice Session # 2</a:t>
            </a:r>
          </a:p>
          <a:p>
            <a:pPr lvl="0"/>
            <a:endParaRPr lang="en-US" sz="1400" b="1" dirty="0">
              <a:solidFill>
                <a:srgbClr val="660033"/>
              </a:solidFill>
              <a:effectLst/>
              <a:latin typeface="Arial" panose="020B0604020202020204" pitchFamily="34" charset="0"/>
              <a:ea typeface="Futura Medium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660033"/>
                </a:solidFill>
              </a:rPr>
              <a:t>Brief Individual Sessions with Each Partner</a:t>
            </a:r>
          </a:p>
          <a:p>
            <a:endParaRPr lang="en-US" dirty="0">
              <a:solidFill>
                <a:srgbClr val="660033"/>
              </a:solidFill>
            </a:endParaRPr>
          </a:p>
          <a:p>
            <a:pPr algn="l"/>
            <a:r>
              <a:rPr lang="en-US" dirty="0">
                <a:solidFill>
                  <a:srgbClr val="660033"/>
                </a:solidFill>
              </a:rPr>
              <a:t>Partner 1 – Come see me </a:t>
            </a:r>
          </a:p>
          <a:p>
            <a:pPr algn="l"/>
            <a:r>
              <a:rPr lang="en-US" dirty="0">
                <a:solidFill>
                  <a:srgbClr val="660033"/>
                </a:solidFill>
              </a:rPr>
              <a:t>Partner 2 -  </a:t>
            </a:r>
          </a:p>
          <a:p>
            <a:pPr algn="l"/>
            <a:r>
              <a:rPr lang="en-US" dirty="0">
                <a:solidFill>
                  <a:srgbClr val="660033"/>
                </a:solidFill>
              </a:rPr>
              <a:t>Therapist – What is each partner thinking about couple’s therapy?</a:t>
            </a:r>
          </a:p>
          <a:p>
            <a:pPr algn="l"/>
            <a:r>
              <a:rPr lang="en-US" dirty="0">
                <a:solidFill>
                  <a:srgbClr val="660033"/>
                </a:solidFill>
              </a:rPr>
              <a:t>Observer – What did you see? What should happen next?</a:t>
            </a:r>
          </a:p>
          <a:p>
            <a:pPr algn="l"/>
            <a:r>
              <a:rPr lang="en-US" dirty="0"/>
              <a:t> </a:t>
            </a:r>
          </a:p>
          <a:p>
            <a:pPr fontAlgn="base">
              <a:lnSpc>
                <a:spcPct val="150000"/>
              </a:lnSpc>
            </a:pPr>
            <a:endParaRPr lang="en-US" sz="1400" dirty="0">
              <a:solidFill>
                <a:srgbClr val="222222"/>
              </a:solidFill>
              <a:effectLst/>
              <a:latin typeface="Arial" panose="020B0604020202020204" pitchFamily="34" charset="0"/>
              <a:ea typeface="Futura Medium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96712" y="362712"/>
            <a:ext cx="798577" cy="12192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49" y="6209422"/>
            <a:ext cx="2308995" cy="49801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E65203-91B8-7240-9F7F-9225274D15FE}"/>
              </a:ext>
            </a:extLst>
          </p:cNvPr>
          <p:cNvCxnSpPr>
            <a:cxnSpLocks/>
          </p:cNvCxnSpPr>
          <p:nvPr/>
        </p:nvCxnSpPr>
        <p:spPr>
          <a:xfrm>
            <a:off x="5570584" y="822960"/>
            <a:ext cx="770134" cy="0"/>
          </a:xfrm>
          <a:prstGeom prst="line">
            <a:avLst/>
          </a:prstGeom>
          <a:ln w="19050">
            <a:solidFill>
              <a:srgbClr val="FDA3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36B773-3DB5-C742-BAFD-59CD2049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928" y="631977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61455-9239-9841-9259-BED08DB38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50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B3BD8-6296-A740-B34B-FD0D3704B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270" y="153320"/>
            <a:ext cx="8381459" cy="519079"/>
          </a:xfrm>
        </p:spPr>
        <p:txBody>
          <a:bodyPr anchor="ctr">
            <a:noAutofit/>
          </a:bodyPr>
          <a:lstStyle/>
          <a:p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Theory </a:t>
            </a:r>
            <a:r>
              <a:rPr lang="en-US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Bowen Theory </a:t>
            </a:r>
            <a:r>
              <a:rPr lang="en-US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Affair Recovery</a:t>
            </a:r>
            <a:endParaRPr lang="en-US" sz="3500" b="1" dirty="0">
              <a:solidFill>
                <a:srgbClr val="660033"/>
              </a:solidFill>
              <a:latin typeface="Times" pitchFamily="2" charset="0"/>
              <a:ea typeface="Charter Roman" charset="0"/>
              <a:cs typeface="Charter Roman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3A35D83-83BC-6741-BE58-D474F77C2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180" y="1407298"/>
            <a:ext cx="11647170" cy="4101963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 </a:t>
            </a:r>
          </a:p>
          <a:p>
            <a:pPr fontAlgn="base">
              <a:lnSpc>
                <a:spcPct val="150000"/>
              </a:lnSpc>
            </a:pPr>
            <a:endParaRPr lang="en-US" sz="1400" dirty="0">
              <a:solidFill>
                <a:srgbClr val="222222"/>
              </a:solidFill>
              <a:effectLst/>
              <a:latin typeface="Arial" panose="020B0604020202020204" pitchFamily="34" charset="0"/>
              <a:ea typeface="Futura Medium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696712" y="362712"/>
            <a:ext cx="798577" cy="12192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49" y="6209422"/>
            <a:ext cx="2308995" cy="49801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E65203-91B8-7240-9F7F-9225274D15FE}"/>
              </a:ext>
            </a:extLst>
          </p:cNvPr>
          <p:cNvCxnSpPr>
            <a:cxnSpLocks/>
          </p:cNvCxnSpPr>
          <p:nvPr/>
        </p:nvCxnSpPr>
        <p:spPr>
          <a:xfrm>
            <a:off x="5547084" y="703789"/>
            <a:ext cx="770134" cy="0"/>
          </a:xfrm>
          <a:prstGeom prst="line">
            <a:avLst/>
          </a:prstGeom>
          <a:ln w="19050">
            <a:solidFill>
              <a:srgbClr val="FDA3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36B773-3DB5-C742-BAFD-59CD2049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928" y="631977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61455-9239-9841-9259-BED08DB38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6" y="790807"/>
            <a:ext cx="11598124" cy="509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8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B3BD8-6296-A740-B34B-FD0D3704B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2071" y="515833"/>
            <a:ext cx="8381459" cy="1170354"/>
          </a:xfrm>
        </p:spPr>
        <p:txBody>
          <a:bodyPr anchor="ctr">
            <a:noAutofit/>
          </a:bodyPr>
          <a:lstStyle/>
          <a:p>
            <a:r>
              <a:rPr lang="en-US" sz="3500" b="1" dirty="0">
                <a:solidFill>
                  <a:srgbClr val="6B002A"/>
                </a:solidFill>
                <a:latin typeface="Arial" panose="020B0604020202020204" pitchFamily="34" charset="0"/>
                <a:ea typeface="Charter Roman" charset="0"/>
                <a:cs typeface="Arial" panose="020B0604020202020204" pitchFamily="34" charset="0"/>
              </a:rPr>
              <a:t>Welcome</a:t>
            </a:r>
            <a:endParaRPr lang="en-US" sz="3500" b="1" dirty="0">
              <a:solidFill>
                <a:srgbClr val="FDA31B"/>
              </a:solidFill>
              <a:latin typeface="Arial" panose="020B0604020202020204" pitchFamily="34" charset="0"/>
              <a:ea typeface="Charter Roman" charset="0"/>
              <a:cs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3A35D83-83BC-6741-BE58-D474F77C2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1890" y="2013648"/>
            <a:ext cx="7761819" cy="312041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Introductions </a:t>
            </a:r>
          </a:p>
          <a:p>
            <a:r>
              <a:rPr lang="en-US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Couple of Quick Polls</a:t>
            </a:r>
          </a:p>
          <a:p>
            <a:endParaRPr lang="en-US" b="1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MKNERR650 to 22333 to Join</a:t>
            </a:r>
          </a:p>
          <a:p>
            <a:r>
              <a:rPr lang="en-US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answer the questions….</a:t>
            </a:r>
          </a:p>
          <a:p>
            <a:pPr fontAlgn="base">
              <a:lnSpc>
                <a:spcPct val="150000"/>
              </a:lnSpc>
            </a:pPr>
            <a:endParaRPr lang="en-US" sz="1400" dirty="0">
              <a:solidFill>
                <a:srgbClr val="222222"/>
              </a:solidFill>
              <a:effectLst/>
              <a:latin typeface="Arial" panose="020B0604020202020204" pitchFamily="34" charset="0"/>
              <a:ea typeface="Futura Medium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96712" y="362712"/>
            <a:ext cx="798577" cy="12192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49" y="6209422"/>
            <a:ext cx="2308995" cy="49801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36B773-3DB5-C742-BAFD-59CD2049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928" y="631977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61455-9239-9841-9259-BED08DB38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13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B3BD8-6296-A740-B34B-FD0D3704B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2071" y="136477"/>
            <a:ext cx="8381459" cy="791571"/>
          </a:xfrm>
        </p:spPr>
        <p:txBody>
          <a:bodyPr anchor="ctr">
            <a:noAutofit/>
          </a:bodyPr>
          <a:lstStyle/>
          <a:p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Theory </a:t>
            </a:r>
            <a:r>
              <a:rPr lang="en-US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Bowen Theory </a:t>
            </a:r>
            <a:r>
              <a:rPr lang="en-US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Affair Recovery</a:t>
            </a:r>
            <a:endParaRPr lang="en-US" sz="3500" b="1" dirty="0">
              <a:solidFill>
                <a:srgbClr val="660033"/>
              </a:solidFill>
              <a:latin typeface="Times" pitchFamily="2" charset="0"/>
              <a:ea typeface="Charter Roman" charset="0"/>
              <a:cs typeface="Charter Roman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3A35D83-83BC-6741-BE58-D474F77C2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785" y="928048"/>
            <a:ext cx="11450472" cy="5108271"/>
          </a:xfrm>
        </p:spPr>
        <p:txBody>
          <a:bodyPr>
            <a:noAutofit/>
          </a:bodyPr>
          <a:lstStyle/>
          <a:p>
            <a:pPr lvl="0"/>
            <a:r>
              <a:rPr lang="en-US" b="1" dirty="0">
                <a:solidFill>
                  <a:srgbClr val="660033"/>
                </a:solidFill>
              </a:rPr>
              <a:t>Practice Session # </a:t>
            </a:r>
            <a:r>
              <a:rPr lang="en-US" b="1" dirty="0" smtClean="0">
                <a:solidFill>
                  <a:srgbClr val="660033"/>
                </a:solidFill>
              </a:rPr>
              <a:t>3</a:t>
            </a:r>
            <a:endParaRPr lang="en-US" dirty="0"/>
          </a:p>
          <a:p>
            <a:endParaRPr lang="en-US" sz="1400" dirty="0">
              <a:solidFill>
                <a:srgbClr val="222222"/>
              </a:solidFill>
              <a:effectLst/>
              <a:latin typeface="Arial" panose="020B0604020202020204" pitchFamily="34" charset="0"/>
              <a:ea typeface="Futura Medium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rgbClr val="222222"/>
              </a:solidFill>
              <a:effectLst/>
              <a:latin typeface="Arial" panose="020B0604020202020204" pitchFamily="34" charset="0"/>
              <a:ea typeface="Futura Medium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96712" y="362712"/>
            <a:ext cx="798577" cy="12192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49" y="6209422"/>
            <a:ext cx="2308995" cy="49801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E65203-91B8-7240-9F7F-9225274D15FE}"/>
              </a:ext>
            </a:extLst>
          </p:cNvPr>
          <p:cNvCxnSpPr>
            <a:cxnSpLocks/>
          </p:cNvCxnSpPr>
          <p:nvPr/>
        </p:nvCxnSpPr>
        <p:spPr>
          <a:xfrm>
            <a:off x="5614086" y="818633"/>
            <a:ext cx="770134" cy="0"/>
          </a:xfrm>
          <a:prstGeom prst="line">
            <a:avLst/>
          </a:prstGeom>
          <a:ln w="19050">
            <a:solidFill>
              <a:srgbClr val="FDA3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36B773-3DB5-C742-BAFD-59CD2049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928" y="631977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61455-9239-9841-9259-BED08DB38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8584" y="1771365"/>
            <a:ext cx="201798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more Partner 1 is at work; the more Partner 2 becomes angry</a:t>
            </a:r>
          </a:p>
          <a:p>
            <a:endParaRPr lang="en-US" dirty="0"/>
          </a:p>
        </p:txBody>
      </p:sp>
      <p:sp>
        <p:nvSpPr>
          <p:cNvPr id="15" name="Circular Arrow 14"/>
          <p:cNvSpPr/>
          <p:nvPr/>
        </p:nvSpPr>
        <p:spPr>
          <a:xfrm>
            <a:off x="2868400" y="1559092"/>
            <a:ext cx="4594078" cy="3845423"/>
          </a:xfrm>
          <a:prstGeom prst="circularArrow">
            <a:avLst>
              <a:gd name="adj1" fmla="val 6908"/>
              <a:gd name="adj2" fmla="val 465788"/>
              <a:gd name="adj3" fmla="val 17634255"/>
              <a:gd name="adj4" fmla="val 14975892"/>
              <a:gd name="adj5" fmla="val 8059"/>
            </a:avLst>
          </a:prstGeom>
          <a:solidFill>
            <a:srgbClr val="5B9BD5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cvc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73166" y="1791632"/>
            <a:ext cx="262958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more Partner 2 is Angry; The more Partner 1 avoids talking with    Partner 2</a:t>
            </a:r>
          </a:p>
          <a:p>
            <a:endParaRPr lang="en-US" dirty="0"/>
          </a:p>
        </p:txBody>
      </p:sp>
      <p:sp>
        <p:nvSpPr>
          <p:cNvPr id="20" name="Circular Arrow 19"/>
          <p:cNvSpPr/>
          <p:nvPr/>
        </p:nvSpPr>
        <p:spPr>
          <a:xfrm rot="5400000">
            <a:off x="3480373" y="1819971"/>
            <a:ext cx="4594078" cy="3845423"/>
          </a:xfrm>
          <a:prstGeom prst="circularArrow">
            <a:avLst>
              <a:gd name="adj1" fmla="val 6908"/>
              <a:gd name="adj2" fmla="val 465788"/>
              <a:gd name="adj3" fmla="val 17634255"/>
              <a:gd name="adj4" fmla="val 14975892"/>
              <a:gd name="adj5" fmla="val 8059"/>
            </a:avLst>
          </a:prstGeom>
          <a:solidFill>
            <a:srgbClr val="5B9BD5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/>
              <a:t>cvcc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543218" y="4778325"/>
            <a:ext cx="313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more Partner 1 avoids Partner 2; The more Partner 2 monitors Partner 1</a:t>
            </a:r>
          </a:p>
          <a:p>
            <a:endParaRPr lang="en-US" dirty="0"/>
          </a:p>
        </p:txBody>
      </p:sp>
      <p:sp>
        <p:nvSpPr>
          <p:cNvPr id="22" name="Circular Arrow 21"/>
          <p:cNvSpPr/>
          <p:nvPr/>
        </p:nvSpPr>
        <p:spPr>
          <a:xfrm rot="10800000">
            <a:off x="3317047" y="1981130"/>
            <a:ext cx="4594078" cy="3845423"/>
          </a:xfrm>
          <a:prstGeom prst="circularArrow">
            <a:avLst>
              <a:gd name="adj1" fmla="val 6908"/>
              <a:gd name="adj2" fmla="val 465788"/>
              <a:gd name="adj3" fmla="val 17634255"/>
              <a:gd name="adj4" fmla="val 14975892"/>
              <a:gd name="adj5" fmla="val 8059"/>
            </a:avLst>
          </a:prstGeom>
          <a:solidFill>
            <a:srgbClr val="5B9BD5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/>
              <a:t>cvcc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873454" y="4602308"/>
            <a:ext cx="288978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more Partner 1 is monitored; The more Partner 1 avoids home and stays at work</a:t>
            </a:r>
          </a:p>
          <a:p>
            <a:endParaRPr lang="en-US" dirty="0"/>
          </a:p>
        </p:txBody>
      </p:sp>
      <p:sp>
        <p:nvSpPr>
          <p:cNvPr id="24" name="Circular Arrow 23"/>
          <p:cNvSpPr/>
          <p:nvPr/>
        </p:nvSpPr>
        <p:spPr>
          <a:xfrm rot="16200000">
            <a:off x="2686749" y="1765341"/>
            <a:ext cx="4399273" cy="3943690"/>
          </a:xfrm>
          <a:prstGeom prst="circularArrow">
            <a:avLst>
              <a:gd name="adj1" fmla="val 6908"/>
              <a:gd name="adj2" fmla="val 465788"/>
              <a:gd name="adj3" fmla="val 17634255"/>
              <a:gd name="adj4" fmla="val 14975892"/>
              <a:gd name="adj5" fmla="val 8059"/>
            </a:avLst>
          </a:prstGeom>
          <a:solidFill>
            <a:srgbClr val="5B9BD5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/>
              <a:t>cvcc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2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B3BD8-6296-A740-B34B-FD0D3704B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2071" y="173250"/>
            <a:ext cx="8381459" cy="877628"/>
          </a:xfrm>
        </p:spPr>
        <p:txBody>
          <a:bodyPr anchor="ctr">
            <a:noAutofit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Theory </a:t>
            </a:r>
            <a:r>
              <a:rPr lang="en-US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Bowen Theory </a:t>
            </a:r>
            <a:r>
              <a:rPr lang="en-US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Affair Recovery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500" b="1" dirty="0">
              <a:solidFill>
                <a:srgbClr val="660033"/>
              </a:solidFill>
              <a:latin typeface="Times" pitchFamily="2" charset="0"/>
              <a:ea typeface="Charter Roman" charset="0"/>
              <a:cs typeface="Charter Roman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3A35D83-83BC-6741-BE58-D474F77C2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0" y="804858"/>
            <a:ext cx="10617959" cy="5231461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660033"/>
                </a:solidFill>
              </a:rPr>
              <a:t>Practice Session # 3</a:t>
            </a:r>
          </a:p>
          <a:p>
            <a:r>
              <a:rPr lang="en-US" dirty="0">
                <a:solidFill>
                  <a:srgbClr val="660033"/>
                </a:solidFill>
              </a:rPr>
              <a:t>Couple Agreed to Therapy - 6 Months No Discussion of Divorce</a:t>
            </a:r>
          </a:p>
          <a:p>
            <a:r>
              <a:rPr lang="en-US" dirty="0">
                <a:solidFill>
                  <a:srgbClr val="660033"/>
                </a:solidFill>
              </a:rPr>
              <a:t>Focus on Own Work - Session # 10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660033"/>
                </a:solidFill>
              </a:rPr>
              <a:t>Partner 1 Work = Increase Initiative/Decrease Avoidance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660033"/>
                </a:solidFill>
              </a:rPr>
              <a:t>Partner 2 Work = Decrease Reactive Anger/Increase Curiosity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660033"/>
                </a:solidFill>
              </a:rPr>
              <a:t> 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660033"/>
                </a:solidFill>
              </a:rPr>
              <a:t>Partner 1 – 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660033"/>
                </a:solidFill>
              </a:rPr>
              <a:t>Partner 2 – Come See Me 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660033"/>
                </a:solidFill>
              </a:rPr>
              <a:t>Therapist – Focus time on ‘work’ of Partner 1 in System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660033"/>
                </a:solidFill>
              </a:rPr>
              <a:t>Observer – What would increasing differentiation look like?  Possible Homework?</a:t>
            </a:r>
          </a:p>
          <a:p>
            <a:pPr fontAlgn="base">
              <a:lnSpc>
                <a:spcPct val="150000"/>
              </a:lnSpc>
            </a:pPr>
            <a:endParaRPr lang="en-US" sz="1400" dirty="0">
              <a:solidFill>
                <a:srgbClr val="660033"/>
              </a:solidFill>
              <a:effectLst/>
              <a:latin typeface="Arial" panose="020B0604020202020204" pitchFamily="34" charset="0"/>
              <a:ea typeface="Futura Medium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96712" y="362712"/>
            <a:ext cx="798577" cy="12192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49" y="6209422"/>
            <a:ext cx="2308995" cy="49801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E65203-91B8-7240-9F7F-9225274D15FE}"/>
              </a:ext>
            </a:extLst>
          </p:cNvPr>
          <p:cNvCxnSpPr>
            <a:cxnSpLocks/>
          </p:cNvCxnSpPr>
          <p:nvPr/>
        </p:nvCxnSpPr>
        <p:spPr>
          <a:xfrm>
            <a:off x="5573143" y="654859"/>
            <a:ext cx="770134" cy="0"/>
          </a:xfrm>
          <a:prstGeom prst="line">
            <a:avLst/>
          </a:prstGeom>
          <a:ln w="19050">
            <a:solidFill>
              <a:srgbClr val="FDA3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36B773-3DB5-C742-BAFD-59CD2049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928" y="631977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61455-9239-9841-9259-BED08DB38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B3BD8-6296-A740-B34B-FD0D3704B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2071" y="173250"/>
            <a:ext cx="8381459" cy="877628"/>
          </a:xfrm>
        </p:spPr>
        <p:txBody>
          <a:bodyPr anchor="ctr">
            <a:noAutofit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Theory </a:t>
            </a:r>
            <a:r>
              <a:rPr lang="en-US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Bowen Theory </a:t>
            </a:r>
            <a:r>
              <a:rPr lang="en-US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Affair Recovery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500" b="1" dirty="0">
              <a:solidFill>
                <a:srgbClr val="660033"/>
              </a:solidFill>
              <a:latin typeface="Times" pitchFamily="2" charset="0"/>
              <a:ea typeface="Charter Roman" charset="0"/>
              <a:cs typeface="Charter Roman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3A35D83-83BC-6741-BE58-D474F77C2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0" y="804858"/>
            <a:ext cx="10617959" cy="5231461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660033"/>
                </a:solidFill>
              </a:rPr>
              <a:t>Practice Session # 4</a:t>
            </a:r>
          </a:p>
          <a:p>
            <a:r>
              <a:rPr lang="en-US" dirty="0">
                <a:solidFill>
                  <a:srgbClr val="660033"/>
                </a:solidFill>
              </a:rPr>
              <a:t>Couple Agreed to Therapy - 6 Months No Discussion of Divorce</a:t>
            </a:r>
          </a:p>
          <a:p>
            <a:r>
              <a:rPr lang="en-US" dirty="0">
                <a:solidFill>
                  <a:srgbClr val="660033"/>
                </a:solidFill>
              </a:rPr>
              <a:t>Focus on Own Work - Session # 12</a:t>
            </a:r>
          </a:p>
          <a:p>
            <a:endParaRPr lang="en-US" dirty="0">
              <a:solidFill>
                <a:srgbClr val="660033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660033"/>
                </a:solidFill>
              </a:rPr>
              <a:t>Partner 1 Work = Increase Initiative/Decrease Avoidance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660033"/>
                </a:solidFill>
              </a:rPr>
              <a:t>Partner 2 Work = Decrease Reactive Anger/Increase Curiosity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660033"/>
                </a:solidFill>
              </a:rPr>
              <a:t> 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660033"/>
                </a:solidFill>
              </a:rPr>
              <a:t>Partner 1 – Come See Me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660033"/>
                </a:solidFill>
              </a:rPr>
              <a:t>Partner 2 – 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660033"/>
                </a:solidFill>
              </a:rPr>
              <a:t>Therapist – Focus time on ‘work’ of Partner 2 in System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660033"/>
                </a:solidFill>
              </a:rPr>
              <a:t>Observer – What would increasing differentiation look like?  Possible Homework?</a:t>
            </a:r>
          </a:p>
          <a:p>
            <a:pPr fontAlgn="base">
              <a:lnSpc>
                <a:spcPct val="150000"/>
              </a:lnSpc>
            </a:pPr>
            <a:endParaRPr lang="en-US" sz="1400" dirty="0">
              <a:solidFill>
                <a:srgbClr val="660033"/>
              </a:solidFill>
              <a:effectLst/>
              <a:latin typeface="Arial" panose="020B0604020202020204" pitchFamily="34" charset="0"/>
              <a:ea typeface="Futura Medium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96712" y="362712"/>
            <a:ext cx="798577" cy="12192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49" y="6209422"/>
            <a:ext cx="2308995" cy="49801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E65203-91B8-7240-9F7F-9225274D15FE}"/>
              </a:ext>
            </a:extLst>
          </p:cNvPr>
          <p:cNvCxnSpPr>
            <a:cxnSpLocks/>
          </p:cNvCxnSpPr>
          <p:nvPr/>
        </p:nvCxnSpPr>
        <p:spPr>
          <a:xfrm>
            <a:off x="5573143" y="654859"/>
            <a:ext cx="770134" cy="0"/>
          </a:xfrm>
          <a:prstGeom prst="line">
            <a:avLst/>
          </a:prstGeom>
          <a:ln w="19050">
            <a:solidFill>
              <a:srgbClr val="FDA3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36B773-3DB5-C742-BAFD-59CD2049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928" y="631977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61455-9239-9841-9259-BED08DB38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25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B3BD8-6296-A740-B34B-FD0D3704B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0955" y="173250"/>
            <a:ext cx="8381459" cy="741150"/>
          </a:xfrm>
        </p:spPr>
        <p:txBody>
          <a:bodyPr anchor="ctr">
            <a:noAutofit/>
          </a:bodyPr>
          <a:lstStyle/>
          <a:p>
            <a:r>
              <a:rPr lang="en-US" sz="3500" b="1" dirty="0" smtClean="0">
                <a:solidFill>
                  <a:srgbClr val="6B002A"/>
                </a:solidFill>
                <a:latin typeface="Times" pitchFamily="2" charset="0"/>
                <a:ea typeface="Charter Roman" charset="0"/>
                <a:cs typeface="Charter Roman" charset="0"/>
              </a:rPr>
              <a:t>References</a:t>
            </a:r>
            <a:endParaRPr lang="en-US" sz="3500" b="1" dirty="0">
              <a:solidFill>
                <a:srgbClr val="FDA31B"/>
              </a:solidFill>
              <a:latin typeface="Times" pitchFamily="2" charset="0"/>
              <a:ea typeface="Charter Roman" charset="0"/>
              <a:cs typeface="Charter Roman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3A35D83-83BC-6741-BE58-D474F77C2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605" y="1114236"/>
            <a:ext cx="11772790" cy="4971921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/>
              <a:t>Brown</a:t>
            </a:r>
            <a:r>
              <a:rPr lang="en-US" sz="2000" dirty="0"/>
              <a:t>, J. (2012). </a:t>
            </a:r>
            <a:r>
              <a:rPr lang="en-US" sz="2000" i="1" dirty="0"/>
              <a:t>Growing Yourself Up. </a:t>
            </a:r>
            <a:r>
              <a:rPr lang="en-US" sz="2000" dirty="0" err="1"/>
              <a:t>Chatswood</a:t>
            </a:r>
            <a:r>
              <a:rPr lang="en-US" sz="2000" dirty="0"/>
              <a:t>, Australia: </a:t>
            </a:r>
            <a:r>
              <a:rPr lang="en-US" sz="2000" dirty="0" err="1"/>
              <a:t>Exisle</a:t>
            </a:r>
            <a:r>
              <a:rPr lang="en-US" sz="2000" dirty="0"/>
              <a:t> </a:t>
            </a:r>
            <a:r>
              <a:rPr lang="en-US" sz="2000" dirty="0" smtClean="0"/>
              <a:t>Publishing</a:t>
            </a:r>
            <a:endParaRPr lang="en-US" sz="2000" dirty="0"/>
          </a:p>
          <a:p>
            <a:pPr algn="just"/>
            <a:r>
              <a:rPr lang="en-US" sz="2000" dirty="0" smtClean="0"/>
              <a:t>Bowen</a:t>
            </a:r>
            <a:r>
              <a:rPr lang="en-US" sz="2000" dirty="0"/>
              <a:t>, M. (1978). </a:t>
            </a:r>
            <a:r>
              <a:rPr lang="en-US" sz="2000" i="1" dirty="0"/>
              <a:t>Family therapy in clinical practice</a:t>
            </a:r>
            <a:r>
              <a:rPr lang="en-US" sz="2000" dirty="0"/>
              <a:t>. New York: </a:t>
            </a:r>
            <a:r>
              <a:rPr lang="en-US" sz="2000" dirty="0" smtClean="0"/>
              <a:t>Jason </a:t>
            </a:r>
            <a:r>
              <a:rPr lang="en-US" sz="2000" dirty="0"/>
              <a:t>Aaronson. </a:t>
            </a:r>
            <a:endParaRPr lang="en-US" sz="2000" dirty="0" smtClean="0"/>
          </a:p>
          <a:p>
            <a:pPr algn="just"/>
            <a:r>
              <a:rPr lang="en-US" sz="2000" dirty="0"/>
              <a:t>Doherty, W. J., Harris, S. M., &amp; Wilde, J. L. (2015). Discernment </a:t>
            </a:r>
            <a:r>
              <a:rPr lang="en-US" sz="2000" dirty="0" smtClean="0"/>
              <a:t>Counseling for </a:t>
            </a:r>
            <a:r>
              <a:rPr lang="en-US" sz="2000" dirty="0"/>
              <a:t>‘Mixed-Agenda’ Couples.  </a:t>
            </a:r>
            <a:r>
              <a:rPr lang="en-US" sz="2000" dirty="0" smtClean="0"/>
              <a:t>	</a:t>
            </a:r>
            <a:r>
              <a:rPr lang="en-US" sz="2000" i="1" dirty="0" smtClean="0"/>
              <a:t>Journal </a:t>
            </a:r>
            <a:r>
              <a:rPr lang="en-US" sz="2000" i="1" dirty="0"/>
              <a:t>of Marital </a:t>
            </a:r>
            <a:r>
              <a:rPr lang="en-US" sz="2000" i="1" dirty="0" smtClean="0"/>
              <a:t>and </a:t>
            </a:r>
            <a:r>
              <a:rPr lang="en-US" sz="2000" i="1" dirty="0"/>
              <a:t>Family Therapy 42</a:t>
            </a:r>
            <a:r>
              <a:rPr lang="en-US" sz="2000" dirty="0"/>
              <a:t>(2): 246–255</a:t>
            </a:r>
          </a:p>
          <a:p>
            <a:pPr algn="l"/>
            <a:r>
              <a:rPr lang="en-US" sz="2000" dirty="0" smtClean="0"/>
              <a:t>Doherty</a:t>
            </a:r>
            <a:r>
              <a:rPr lang="en-US" sz="2000" dirty="0"/>
              <a:t>, W. J., &amp; Harris, S. M. (2017). </a:t>
            </a:r>
            <a:r>
              <a:rPr lang="en-US" sz="2000" i="1" dirty="0"/>
              <a:t>Helping Couples on the Brink of Divorce: Discernment Counseling for </a:t>
            </a:r>
            <a:r>
              <a:rPr lang="en-US" sz="2000" i="1" dirty="0" smtClean="0"/>
              <a:t>	Troubled Relationships</a:t>
            </a:r>
            <a:r>
              <a:rPr lang="en-US" sz="2000" i="1" dirty="0"/>
              <a:t>. </a:t>
            </a:r>
            <a:r>
              <a:rPr lang="en-US" sz="2000" dirty="0"/>
              <a:t>Washington, D. C.: American Psychological Association</a:t>
            </a:r>
            <a:r>
              <a:rPr lang="en-US" sz="2000" dirty="0" smtClean="0"/>
              <a:t>.</a:t>
            </a:r>
            <a:endParaRPr lang="en-US" sz="2000" dirty="0"/>
          </a:p>
          <a:p>
            <a:pPr algn="just"/>
            <a:r>
              <a:rPr lang="en-US" sz="2000" dirty="0"/>
              <a:t>Friedman, E.H. (1991). Bowen theory and therapy. In A.S. </a:t>
            </a:r>
            <a:r>
              <a:rPr lang="en-US" sz="2000" dirty="0" err="1" smtClean="0"/>
              <a:t>Gurman</a:t>
            </a:r>
            <a:r>
              <a:rPr lang="en-US" sz="2000" dirty="0" smtClean="0"/>
              <a:t> </a:t>
            </a:r>
            <a:r>
              <a:rPr lang="en-US" sz="2000" dirty="0"/>
              <a:t>&amp; D.P. </a:t>
            </a:r>
            <a:r>
              <a:rPr lang="en-US" sz="2000" dirty="0" err="1"/>
              <a:t>Kniskern</a:t>
            </a:r>
            <a:r>
              <a:rPr lang="en-US" sz="2000" dirty="0"/>
              <a:t> (Eds.) </a:t>
            </a:r>
            <a:r>
              <a:rPr lang="en-US" sz="2000" i="1" dirty="0"/>
              <a:t>Handbook of family </a:t>
            </a:r>
            <a:r>
              <a:rPr lang="en-US" sz="2000" i="1" dirty="0" smtClean="0"/>
              <a:t>	therapy</a:t>
            </a:r>
            <a:r>
              <a:rPr lang="en-US" sz="2000" i="1" dirty="0"/>
              <a:t>: VII. </a:t>
            </a:r>
            <a:r>
              <a:rPr lang="en-US" sz="2000" dirty="0" smtClean="0"/>
              <a:t>(</a:t>
            </a:r>
            <a:r>
              <a:rPr lang="en-US" sz="2000" dirty="0"/>
              <a:t>pp. 134-170). New </a:t>
            </a:r>
            <a:r>
              <a:rPr lang="en-US" sz="2000" dirty="0" smtClean="0"/>
              <a:t>York</a:t>
            </a:r>
            <a:r>
              <a:rPr lang="en-US" sz="2000" dirty="0"/>
              <a:t>: Brunner </a:t>
            </a:r>
            <a:r>
              <a:rPr lang="en-US" sz="2000" dirty="0" smtClean="0"/>
              <a:t>Mazel</a:t>
            </a:r>
            <a:r>
              <a:rPr lang="en-US" sz="2000" dirty="0"/>
              <a:t>. </a:t>
            </a:r>
            <a:endParaRPr lang="en-US" sz="2000" dirty="0" smtClean="0"/>
          </a:p>
          <a:p>
            <a:pPr algn="just"/>
            <a:r>
              <a:rPr lang="en-US" sz="2000" dirty="0"/>
              <a:t>Glass, </a:t>
            </a:r>
            <a:r>
              <a:rPr lang="en-US" sz="2000" dirty="0" err="1"/>
              <a:t>S.P</a:t>
            </a:r>
            <a:r>
              <a:rPr lang="en-US" sz="2000" dirty="0"/>
              <a:t>. &amp; </a:t>
            </a:r>
            <a:r>
              <a:rPr lang="en-US" sz="2000" dirty="0" err="1"/>
              <a:t>Staeheli</a:t>
            </a:r>
            <a:r>
              <a:rPr lang="en-US" sz="2000" dirty="0"/>
              <a:t>, J. C. (2003). </a:t>
            </a:r>
            <a:r>
              <a:rPr lang="en-US" sz="2000" i="1" dirty="0"/>
              <a:t>Not ‘Just Friends’: Rebuilding </a:t>
            </a:r>
            <a:r>
              <a:rPr lang="en-US" sz="2000" i="1" dirty="0" smtClean="0"/>
              <a:t>Trust </a:t>
            </a:r>
            <a:r>
              <a:rPr lang="en-US" sz="2000" i="1" dirty="0"/>
              <a:t>and Recovering Your Sanity After </a:t>
            </a:r>
            <a:r>
              <a:rPr lang="en-US" sz="2000" i="1" dirty="0" smtClean="0"/>
              <a:t>	Infidelity</a:t>
            </a:r>
            <a:r>
              <a:rPr lang="en-US" sz="2000" i="1" dirty="0"/>
              <a:t>. </a:t>
            </a:r>
            <a:r>
              <a:rPr lang="en-US" sz="2000" dirty="0"/>
              <a:t>New York: </a:t>
            </a:r>
            <a:r>
              <a:rPr lang="en-US" sz="2000" dirty="0" smtClean="0"/>
              <a:t>Simon </a:t>
            </a:r>
            <a:r>
              <a:rPr lang="en-US" sz="2000" dirty="0"/>
              <a:t>and Schuster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dirty="0" smtClean="0"/>
              <a:t>Guerin</a:t>
            </a:r>
            <a:r>
              <a:rPr lang="en-US" sz="2000" dirty="0"/>
              <a:t>, </a:t>
            </a:r>
            <a:r>
              <a:rPr lang="en-US" sz="2000" dirty="0" err="1"/>
              <a:t>P.J</a:t>
            </a:r>
            <a:r>
              <a:rPr lang="en-US" sz="2000" dirty="0"/>
              <a:t>., Fogarty, </a:t>
            </a:r>
            <a:r>
              <a:rPr lang="en-US" sz="2000" dirty="0" err="1"/>
              <a:t>T.F</a:t>
            </a:r>
            <a:r>
              <a:rPr lang="en-US" sz="2000" dirty="0"/>
              <a:t>., </a:t>
            </a:r>
            <a:r>
              <a:rPr lang="en-US" sz="2000" dirty="0" smtClean="0"/>
              <a:t>Fay, </a:t>
            </a:r>
            <a:r>
              <a:rPr lang="en-US" sz="2000" dirty="0" err="1" smtClean="0"/>
              <a:t>L.F</a:t>
            </a:r>
            <a:r>
              <a:rPr lang="en-US" sz="2000" dirty="0" smtClean="0"/>
              <a:t>.,&amp; </a:t>
            </a:r>
            <a:r>
              <a:rPr lang="en-US" sz="2000" dirty="0" err="1"/>
              <a:t>Kautto</a:t>
            </a:r>
            <a:r>
              <a:rPr lang="en-US" sz="2000" dirty="0"/>
              <a:t>, </a:t>
            </a:r>
            <a:r>
              <a:rPr lang="en-US" sz="2000" dirty="0" err="1"/>
              <a:t>J.G</a:t>
            </a:r>
            <a:r>
              <a:rPr lang="en-US" sz="2000" dirty="0"/>
              <a:t>. (1996). </a:t>
            </a:r>
            <a:r>
              <a:rPr lang="en-US" sz="2000" i="1" dirty="0" smtClean="0"/>
              <a:t>Working </a:t>
            </a:r>
            <a:r>
              <a:rPr lang="en-US" sz="2000" i="1" dirty="0"/>
              <a:t>with relationship</a:t>
            </a:r>
            <a:r>
              <a:rPr lang="en-US" sz="2000" dirty="0"/>
              <a:t> </a:t>
            </a:r>
            <a:r>
              <a:rPr lang="en-US" sz="2000" i="1" dirty="0"/>
              <a:t>triangles. </a:t>
            </a:r>
            <a:r>
              <a:rPr lang="en-US" sz="2000" dirty="0"/>
              <a:t>New York, NY: </a:t>
            </a:r>
            <a:r>
              <a:rPr lang="en-US" sz="2000" dirty="0" smtClean="0"/>
              <a:t>	Guilford </a:t>
            </a:r>
            <a:r>
              <a:rPr lang="en-US" sz="2000" dirty="0"/>
              <a:t>Press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dirty="0"/>
              <a:t>Kerr, M.E., &amp; Bowen, M. (1988). </a:t>
            </a:r>
            <a:r>
              <a:rPr lang="en-US" sz="2000" i="1" dirty="0"/>
              <a:t>Family evaluation</a:t>
            </a:r>
            <a:r>
              <a:rPr lang="en-US" sz="2000" dirty="0"/>
              <a:t>. New York: W.W. Norton &amp; Co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96712" y="362712"/>
            <a:ext cx="798577" cy="12192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49" y="6209422"/>
            <a:ext cx="2308995" cy="49801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E65203-91B8-7240-9F7F-9225274D15FE}"/>
              </a:ext>
            </a:extLst>
          </p:cNvPr>
          <p:cNvCxnSpPr>
            <a:cxnSpLocks/>
          </p:cNvCxnSpPr>
          <p:nvPr/>
        </p:nvCxnSpPr>
        <p:spPr>
          <a:xfrm>
            <a:off x="5573143" y="791570"/>
            <a:ext cx="770134" cy="0"/>
          </a:xfrm>
          <a:prstGeom prst="line">
            <a:avLst/>
          </a:prstGeom>
          <a:ln w="19050">
            <a:solidFill>
              <a:srgbClr val="FDA3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36B773-3DB5-C742-BAFD-59CD2049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928" y="631977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61455-9239-9841-9259-BED08DB38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2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B3BD8-6296-A740-B34B-FD0D3704B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2071" y="255137"/>
            <a:ext cx="8381459" cy="591024"/>
          </a:xfrm>
        </p:spPr>
        <p:txBody>
          <a:bodyPr anchor="ctr">
            <a:noAutofit/>
          </a:bodyPr>
          <a:lstStyle/>
          <a:p>
            <a:r>
              <a:rPr lang="en-US" sz="3500" b="1" dirty="0">
                <a:solidFill>
                  <a:srgbClr val="6B002A"/>
                </a:solidFill>
                <a:latin typeface="Times" pitchFamily="2" charset="0"/>
                <a:ea typeface="Charter Roman" charset="0"/>
                <a:cs typeface="Charter Roman" charset="0"/>
              </a:rPr>
              <a:t>References</a:t>
            </a:r>
            <a:endParaRPr lang="en-US" sz="3500" b="1" dirty="0">
              <a:solidFill>
                <a:srgbClr val="FDA31B"/>
              </a:solidFill>
              <a:latin typeface="Times" pitchFamily="2" charset="0"/>
              <a:ea typeface="Charter Roman" charset="0"/>
              <a:cs typeface="Charter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696712" y="362712"/>
            <a:ext cx="798577" cy="12192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49" y="6209422"/>
            <a:ext cx="2308995" cy="49801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E65203-91B8-7240-9F7F-9225274D15FE}"/>
              </a:ext>
            </a:extLst>
          </p:cNvPr>
          <p:cNvCxnSpPr>
            <a:cxnSpLocks/>
          </p:cNvCxnSpPr>
          <p:nvPr/>
        </p:nvCxnSpPr>
        <p:spPr>
          <a:xfrm>
            <a:off x="5627734" y="846161"/>
            <a:ext cx="770134" cy="0"/>
          </a:xfrm>
          <a:prstGeom prst="line">
            <a:avLst/>
          </a:prstGeom>
          <a:ln w="19050">
            <a:solidFill>
              <a:srgbClr val="FDA3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36B773-3DB5-C742-BAFD-59CD2049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928" y="631977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61455-9239-9841-9259-BED08DB38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82649" y="996159"/>
            <a:ext cx="11759142" cy="506270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Kerr</a:t>
            </a:r>
            <a:r>
              <a:rPr lang="en-US" dirty="0"/>
              <a:t>, M. (2019). </a:t>
            </a:r>
            <a:r>
              <a:rPr lang="en-US" i="1" dirty="0"/>
              <a:t>Bowen Theory’s Secrets. </a:t>
            </a:r>
            <a:r>
              <a:rPr lang="en-US" dirty="0"/>
              <a:t>New York: W.W. Norton</a:t>
            </a:r>
            <a:r>
              <a:rPr lang="en-US" dirty="0" smtClean="0"/>
              <a:t>.</a:t>
            </a:r>
            <a:endParaRPr lang="en-US" dirty="0"/>
          </a:p>
          <a:p>
            <a:pPr algn="just"/>
            <a:r>
              <a:rPr lang="en-US" dirty="0" err="1"/>
              <a:t>Schnarch</a:t>
            </a:r>
            <a:r>
              <a:rPr lang="en-US" dirty="0"/>
              <a:t>, </a:t>
            </a:r>
            <a:r>
              <a:rPr lang="en-US" dirty="0" err="1"/>
              <a:t>D.M</a:t>
            </a:r>
            <a:r>
              <a:rPr lang="en-US" dirty="0"/>
              <a:t>. (1991). </a:t>
            </a:r>
            <a:r>
              <a:rPr lang="en-US" i="1" dirty="0"/>
              <a:t>Constructing the sexual crucible: An integration of sexual and</a:t>
            </a:r>
            <a:r>
              <a:rPr lang="en-US" dirty="0"/>
              <a:t> </a:t>
            </a:r>
            <a:r>
              <a:rPr lang="en-US" i="1" dirty="0"/>
              <a:t>marital therapy. </a:t>
            </a:r>
            <a:r>
              <a:rPr lang="en-US" i="1" dirty="0" smtClean="0"/>
              <a:t>	</a:t>
            </a:r>
            <a:r>
              <a:rPr lang="en-US" dirty="0" smtClean="0"/>
              <a:t>New York</a:t>
            </a:r>
            <a:r>
              <a:rPr lang="en-US" dirty="0"/>
              <a:t>: </a:t>
            </a:r>
            <a:r>
              <a:rPr lang="en-US" dirty="0" smtClean="0"/>
              <a:t>Norton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Titelman</a:t>
            </a:r>
            <a:r>
              <a:rPr lang="en-US" dirty="0"/>
              <a:t>, P. (2003). </a:t>
            </a:r>
            <a:r>
              <a:rPr lang="en-US" i="1" dirty="0"/>
              <a:t>Emotional cutoff: Bowen family systems theory perspectives.</a:t>
            </a:r>
            <a:r>
              <a:rPr lang="en-US" dirty="0"/>
              <a:t> Haworth Press, New </a:t>
            </a:r>
            <a:r>
              <a:rPr lang="en-US" dirty="0" smtClean="0"/>
              <a:t>	York</a:t>
            </a:r>
            <a:r>
              <a:rPr lang="en-US" dirty="0"/>
              <a:t>, </a:t>
            </a:r>
            <a:r>
              <a:rPr lang="en-US" dirty="0" smtClean="0"/>
              <a:t>NY</a:t>
            </a:r>
            <a:r>
              <a:rPr lang="en-US" dirty="0"/>
              <a:t>, US. </a:t>
            </a:r>
            <a:endParaRPr lang="en-US" dirty="0" smtClean="0"/>
          </a:p>
          <a:p>
            <a:pPr algn="l"/>
            <a:r>
              <a:rPr lang="en-US" dirty="0" smtClean="0"/>
              <a:t>Spring</a:t>
            </a:r>
            <a:r>
              <a:rPr lang="en-US" dirty="0"/>
              <a:t>, J. A., &amp; Spring, M. S. (2012). </a:t>
            </a:r>
            <a:r>
              <a:rPr lang="en-US" i="1" dirty="0"/>
              <a:t>After the Affair. </a:t>
            </a:r>
            <a:r>
              <a:rPr lang="en-US" dirty="0"/>
              <a:t>New York: Harper </a:t>
            </a:r>
            <a:r>
              <a:rPr lang="en-US" dirty="0" smtClean="0"/>
              <a:t>Collins.</a:t>
            </a:r>
            <a:endParaRPr lang="en-US" dirty="0"/>
          </a:p>
          <a:p>
            <a:pPr algn="l"/>
            <a:r>
              <a:rPr lang="en-US" dirty="0" smtClean="0"/>
              <a:t>Thomas</a:t>
            </a:r>
            <a:r>
              <a:rPr lang="en-US" dirty="0"/>
              <a:t>, K. W. (2015). </a:t>
            </a:r>
            <a:r>
              <a:rPr lang="en-US" i="1" dirty="0"/>
              <a:t>Conscious Uncoupling: Five Steps to Living Happily Even After. </a:t>
            </a:r>
            <a:r>
              <a:rPr lang="en-US" dirty="0"/>
              <a:t>New </a:t>
            </a:r>
            <a:r>
              <a:rPr lang="en-US" dirty="0" smtClean="0"/>
              <a:t>York</a:t>
            </a:r>
            <a:r>
              <a:rPr lang="en-US" dirty="0"/>
              <a:t>: </a:t>
            </a:r>
            <a:r>
              <a:rPr lang="en-US" dirty="0" smtClean="0"/>
              <a:t>	Penguin Random House</a:t>
            </a:r>
            <a:r>
              <a:rPr lang="en-US" dirty="0"/>
              <a:t>.</a:t>
            </a:r>
            <a:endParaRPr lang="en-US" dirty="0">
              <a:solidFill>
                <a:srgbClr val="222222"/>
              </a:solidFill>
              <a:latin typeface="Arial" panose="020B0604020202020204" pitchFamily="34" charset="0"/>
              <a:ea typeface="Futura Medium" charset="0"/>
              <a:cs typeface="Arial" panose="020B0604020202020204" pitchFamily="34" charset="0"/>
            </a:endParaRPr>
          </a:p>
          <a:p>
            <a:pPr algn="l"/>
            <a:endParaRPr lang="en-US" dirty="0" smtClean="0"/>
          </a:p>
          <a:p>
            <a:pPr algn="l"/>
            <a:r>
              <a:rPr lang="en-US" dirty="0" err="1" smtClean="0"/>
              <a:t>AAMFT</a:t>
            </a:r>
            <a:r>
              <a:rPr lang="en-US" dirty="0" smtClean="0"/>
              <a:t> </a:t>
            </a:r>
            <a:r>
              <a:rPr lang="en-US" dirty="0"/>
              <a:t>Ethics Code - </a:t>
            </a:r>
            <a:r>
              <a:rPr lang="en-US" u="sng" dirty="0">
                <a:hlinkClick r:id="rId4"/>
              </a:rPr>
              <a:t>https://</a:t>
            </a:r>
            <a:r>
              <a:rPr lang="en-US" u="sng" dirty="0" smtClean="0">
                <a:hlinkClick r:id="rId4"/>
              </a:rPr>
              <a:t>www.aamft.org/Legal_Ethics/Code_of_Ethics.aspx</a:t>
            </a:r>
            <a:endParaRPr lang="en-US" u="sng" dirty="0" smtClean="0"/>
          </a:p>
          <a:p>
            <a:pPr algn="l"/>
            <a:r>
              <a:rPr lang="en-US" dirty="0"/>
              <a:t>Discernment Counseling </a:t>
            </a:r>
            <a:r>
              <a:rPr lang="en-US" u="sng" dirty="0">
                <a:hlinkClick r:id="rId5"/>
              </a:rPr>
              <a:t>https://discernmentcounseling.com</a:t>
            </a:r>
            <a:r>
              <a:rPr lang="en-US" u="sng" dirty="0" smtClean="0">
                <a:hlinkClick r:id="rId5"/>
              </a:rPr>
              <a:t>/</a:t>
            </a:r>
            <a:endParaRPr lang="en-US" dirty="0"/>
          </a:p>
          <a:p>
            <a:pPr algn="l"/>
            <a:r>
              <a:rPr lang="en-US" dirty="0"/>
              <a:t>Ohio Divorce Laws - Chapter 3105: DIVORCE, ALIMONY, </a:t>
            </a:r>
            <a:r>
              <a:rPr lang="en-US" dirty="0" smtClean="0"/>
              <a:t>ANNULMENT</a:t>
            </a:r>
            <a:r>
              <a:rPr lang="en-US" dirty="0"/>
              <a:t>, DISSOLUTION OF MARRIAGE </a:t>
            </a:r>
            <a:r>
              <a:rPr lang="en-US" dirty="0" smtClean="0"/>
              <a:t>	</a:t>
            </a:r>
            <a:r>
              <a:rPr lang="en-US" u="sng" dirty="0" smtClean="0">
                <a:hlinkClick r:id="rId6"/>
              </a:rPr>
              <a:t>http</a:t>
            </a:r>
            <a:r>
              <a:rPr lang="en-US" u="sng" dirty="0">
                <a:hlinkClick r:id="rId6"/>
              </a:rPr>
              <a:t>://</a:t>
            </a:r>
            <a:r>
              <a:rPr lang="en-US" u="sng" dirty="0" smtClean="0">
                <a:hlinkClick r:id="rId6"/>
              </a:rPr>
              <a:t>codes.ohio.gov/orc/3105</a:t>
            </a:r>
            <a:endParaRPr lang="en-US" dirty="0" smtClean="0"/>
          </a:p>
          <a:p>
            <a:pPr algn="l"/>
            <a:r>
              <a:rPr lang="en-US" dirty="0" smtClean="0"/>
              <a:t>Second </a:t>
            </a:r>
            <a:r>
              <a:rPr lang="en-US" dirty="0"/>
              <a:t>Saturday  - </a:t>
            </a:r>
            <a:r>
              <a:rPr lang="en-US" u="sng" dirty="0">
                <a:hlinkClick r:id="rId7"/>
              </a:rPr>
              <a:t>https://www.secondsaturdaycolumbus.com/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3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68B3BD8-6296-A740-B34B-FD0D3704B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270" y="2692078"/>
            <a:ext cx="8381459" cy="1473844"/>
          </a:xfrm>
        </p:spPr>
        <p:txBody>
          <a:bodyPr anchor="ctr"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" pitchFamily="2" charset="0"/>
                <a:ea typeface="Charter Roman" charset="0"/>
                <a:cs typeface="Charter Roman" charset="0"/>
              </a:rPr>
              <a:t>THANK </a:t>
            </a:r>
            <a:r>
              <a:rPr lang="en-US" sz="5400" b="1" dirty="0">
                <a:solidFill>
                  <a:srgbClr val="FDA31B"/>
                </a:solidFill>
                <a:latin typeface="Times" pitchFamily="2" charset="0"/>
                <a:ea typeface="Charter Roman" charset="0"/>
                <a:cs typeface="Charter Roman" charset="0"/>
              </a:rPr>
              <a:t>YOU</a:t>
            </a:r>
            <a:br>
              <a:rPr lang="en-US" sz="5400" b="1" dirty="0">
                <a:solidFill>
                  <a:srgbClr val="FDA31B"/>
                </a:solidFill>
                <a:latin typeface="Times" pitchFamily="2" charset="0"/>
                <a:ea typeface="Charter Roman" charset="0"/>
                <a:cs typeface="Charter Roman" charset="0"/>
              </a:rPr>
            </a:br>
            <a:r>
              <a:rPr lang="en-US" sz="5400" b="1" dirty="0">
                <a:solidFill>
                  <a:srgbClr val="FDA31B"/>
                </a:solidFill>
                <a:latin typeface="Times" pitchFamily="2" charset="0"/>
                <a:ea typeface="Charter Roman" charset="0"/>
                <a:cs typeface="Charter Roman" charset="0"/>
              </a:rPr>
              <a:t/>
            </a:r>
            <a:br>
              <a:rPr lang="en-US" sz="5400" b="1" dirty="0">
                <a:solidFill>
                  <a:srgbClr val="FDA31B"/>
                </a:solidFill>
                <a:latin typeface="Times" pitchFamily="2" charset="0"/>
                <a:ea typeface="Charter Roman" charset="0"/>
                <a:cs typeface="Charter Roman" charset="0"/>
              </a:rPr>
            </a:br>
            <a:r>
              <a:rPr lang="en-US" sz="4000" b="1" dirty="0">
                <a:solidFill>
                  <a:srgbClr val="FDA31B"/>
                </a:solidFill>
                <a:latin typeface="Times" pitchFamily="2" charset="0"/>
                <a:ea typeface="Charter Roman" charset="0"/>
                <a:cs typeface="Charter Roman" charset="0"/>
              </a:rPr>
              <a:t>Michael Knerr, Ph.D., </a:t>
            </a:r>
            <a:r>
              <a:rPr lang="en-US" sz="4000" b="1" dirty="0" err="1">
                <a:solidFill>
                  <a:srgbClr val="FDA31B"/>
                </a:solidFill>
                <a:latin typeface="Times" pitchFamily="2" charset="0"/>
                <a:ea typeface="Charter Roman" charset="0"/>
                <a:cs typeface="Charter Roman" charset="0"/>
              </a:rPr>
              <a:t>IMFT</a:t>
            </a:r>
            <a:r>
              <a:rPr lang="en-US" sz="4000" b="1" dirty="0">
                <a:solidFill>
                  <a:srgbClr val="FDA31B"/>
                </a:solidFill>
                <a:latin typeface="Times" pitchFamily="2" charset="0"/>
                <a:ea typeface="Charter Roman" charset="0"/>
                <a:cs typeface="Charter Roman" charset="0"/>
              </a:rPr>
              <a:t>-S</a:t>
            </a:r>
            <a:br>
              <a:rPr lang="en-US" sz="4000" b="1" dirty="0">
                <a:solidFill>
                  <a:srgbClr val="FDA31B"/>
                </a:solidFill>
                <a:latin typeface="Times" pitchFamily="2" charset="0"/>
                <a:ea typeface="Charter Roman" charset="0"/>
                <a:cs typeface="Charter Roman" charset="0"/>
              </a:rPr>
            </a:br>
            <a:r>
              <a:rPr lang="en-US" sz="4000" b="1" dirty="0">
                <a:solidFill>
                  <a:srgbClr val="FDA31B"/>
                </a:solidFill>
                <a:latin typeface="Times" pitchFamily="2" charset="0"/>
                <a:ea typeface="Charter Roman" charset="0"/>
                <a:cs typeface="Charter Roman" charset="0"/>
              </a:rPr>
              <a:t>mknerr@NCU.edu</a:t>
            </a:r>
            <a:endParaRPr lang="en-US" sz="5400" b="1" dirty="0">
              <a:solidFill>
                <a:srgbClr val="FDA31B"/>
              </a:solidFill>
              <a:latin typeface="Times" pitchFamily="2" charset="0"/>
              <a:ea typeface="Charter Roman" charset="0"/>
              <a:cs typeface="Charter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969093-2BFD-0847-BDDA-67C737BDB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49" y="6209422"/>
            <a:ext cx="2308995" cy="49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544C02-F029-4356-91A2-9E279D069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1455-9239-9841-9259-BED08DB38B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0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B7DC5D-85E8-45AC-9864-F3FB7847F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1455-9239-9841-9259-BED08DB38B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6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05584F-7B40-4FB6-95E9-180BE8F6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1455-9239-9841-9259-BED08DB38B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0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B3BD8-6296-A740-B34B-FD0D3704B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2071" y="701522"/>
            <a:ext cx="8381459" cy="1488688"/>
          </a:xfrm>
        </p:spPr>
        <p:txBody>
          <a:bodyPr anchor="ctr">
            <a:noAutofit/>
          </a:bodyPr>
          <a:lstStyle/>
          <a:p>
            <a:r>
              <a:rPr lang="en-US" sz="3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of Our Time Together</a:t>
            </a:r>
            <a:r>
              <a:rPr lang="en-US" dirty="0"/>
              <a:t/>
            </a:r>
            <a:br>
              <a:rPr lang="en-US" dirty="0"/>
            </a:br>
            <a:endParaRPr lang="en-US" sz="3500" b="1" dirty="0">
              <a:solidFill>
                <a:srgbClr val="660033"/>
              </a:solidFill>
              <a:latin typeface="Times" pitchFamily="2" charset="0"/>
              <a:ea typeface="Charter Roman" charset="0"/>
              <a:cs typeface="Charter Roman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3A35D83-83BC-6741-BE58-D474F77C2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6109" y="2172686"/>
            <a:ext cx="7565282" cy="2801973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</a:pPr>
            <a:r>
              <a:rPr lang="en-US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Theory | Bowen Theory | Affair Recovery</a:t>
            </a:r>
          </a:p>
          <a:p>
            <a:endParaRPr lang="en-US" b="1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 &gt;&gt; Practice</a:t>
            </a:r>
          </a:p>
          <a:p>
            <a:r>
              <a:rPr lang="en-US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 of 4 </a:t>
            </a:r>
          </a:p>
          <a:p>
            <a:pPr fontAlgn="base">
              <a:lnSpc>
                <a:spcPct val="150000"/>
              </a:lnSpc>
            </a:pPr>
            <a:endParaRPr lang="en-US" sz="1400" dirty="0">
              <a:solidFill>
                <a:srgbClr val="222222"/>
              </a:solidFill>
              <a:effectLst/>
              <a:latin typeface="Arial" panose="020B0604020202020204" pitchFamily="34" charset="0"/>
              <a:ea typeface="Futura Medium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96712" y="362712"/>
            <a:ext cx="798577" cy="12192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49" y="6209422"/>
            <a:ext cx="2308995" cy="49801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E65203-91B8-7240-9F7F-9225274D15FE}"/>
              </a:ext>
            </a:extLst>
          </p:cNvPr>
          <p:cNvCxnSpPr>
            <a:cxnSpLocks/>
          </p:cNvCxnSpPr>
          <p:nvPr/>
        </p:nvCxnSpPr>
        <p:spPr>
          <a:xfrm>
            <a:off x="5583683" y="1735286"/>
            <a:ext cx="770134" cy="0"/>
          </a:xfrm>
          <a:prstGeom prst="line">
            <a:avLst/>
          </a:prstGeom>
          <a:ln w="19050">
            <a:solidFill>
              <a:srgbClr val="FDA3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36B773-3DB5-C742-BAFD-59CD2049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928" y="631977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61455-9239-9841-9259-BED08DB38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3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B3BD8-6296-A740-B34B-FD0D3704B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270" y="637431"/>
            <a:ext cx="8381459" cy="1488688"/>
          </a:xfrm>
        </p:spPr>
        <p:txBody>
          <a:bodyPr anchor="ctr">
            <a:noAutofit/>
          </a:bodyPr>
          <a:lstStyle/>
          <a:p>
            <a:r>
              <a:rPr lang="en-US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Theory | </a:t>
            </a:r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Bowen Theory </a:t>
            </a:r>
            <a:r>
              <a:rPr lang="en-US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Affair Recovery</a:t>
            </a:r>
            <a:r>
              <a:rPr lang="en-US" sz="3600" b="1" dirty="0">
                <a:solidFill>
                  <a:srgbClr val="660033"/>
                </a:solidFill>
              </a:rPr>
              <a:t/>
            </a:r>
            <a:br>
              <a:rPr lang="en-US" sz="3600" b="1" dirty="0">
                <a:solidFill>
                  <a:srgbClr val="660033"/>
                </a:solidFill>
              </a:rPr>
            </a:br>
            <a:endParaRPr lang="en-US" sz="3500" b="1" dirty="0">
              <a:solidFill>
                <a:srgbClr val="660033"/>
              </a:solidFill>
              <a:latin typeface="Times" pitchFamily="2" charset="0"/>
              <a:ea typeface="Charter Roman" charset="0"/>
              <a:cs typeface="Charter Roman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3A35D83-83BC-6741-BE58-D474F77C2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0159" y="1543575"/>
            <a:ext cx="7618515" cy="395121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System?</a:t>
            </a:r>
          </a:p>
          <a:p>
            <a:pPr fontAlgn="base">
              <a:lnSpc>
                <a:spcPct val="150000"/>
              </a:lnSpc>
            </a:pPr>
            <a:endParaRPr lang="en-US" sz="1400" dirty="0">
              <a:solidFill>
                <a:srgbClr val="222222"/>
              </a:solidFill>
              <a:effectLst/>
              <a:latin typeface="Arial" panose="020B0604020202020204" pitchFamily="34" charset="0"/>
              <a:ea typeface="Futura Medium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96712" y="362712"/>
            <a:ext cx="798577" cy="12192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49" y="6209422"/>
            <a:ext cx="2308995" cy="49801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36B773-3DB5-C742-BAFD-59CD2049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928" y="631977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61455-9239-9841-9259-BED08DB38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FD4B99-E9EC-4B0F-BC19-E4FD7D2F128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689" y="2296246"/>
            <a:ext cx="3628349" cy="33052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671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B3BD8-6296-A740-B34B-FD0D3704B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0472" y="150559"/>
            <a:ext cx="8381459" cy="1488688"/>
          </a:xfrm>
        </p:spPr>
        <p:txBody>
          <a:bodyPr anchor="ctr">
            <a:noAutofit/>
          </a:bodyPr>
          <a:lstStyle/>
          <a:p>
            <a:r>
              <a:rPr lang="en-US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Theory | </a:t>
            </a:r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Bowen Theory </a:t>
            </a:r>
            <a:r>
              <a:rPr lang="en-US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Affair Recovery</a:t>
            </a:r>
            <a:endParaRPr lang="en-US" sz="3500" b="1" dirty="0">
              <a:solidFill>
                <a:srgbClr val="660033"/>
              </a:solidFill>
              <a:latin typeface="Times" pitchFamily="2" charset="0"/>
              <a:ea typeface="Charter Roman" charset="0"/>
              <a:cs typeface="Charter Roman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3A35D83-83BC-6741-BE58-D474F77C2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3358" y="1289666"/>
            <a:ext cx="7858169" cy="4428663"/>
          </a:xfrm>
        </p:spPr>
        <p:txBody>
          <a:bodyPr>
            <a:noAutofit/>
          </a:bodyPr>
          <a:lstStyle/>
          <a:p>
            <a:endParaRPr lang="en-US" dirty="0">
              <a:solidFill>
                <a:srgbClr val="660033"/>
              </a:solidFill>
            </a:endParaRPr>
          </a:p>
          <a:p>
            <a:r>
              <a:rPr lang="en-US" dirty="0">
                <a:solidFill>
                  <a:srgbClr val="660033"/>
                </a:solidFill>
              </a:rPr>
              <a:t>Homeostasis</a:t>
            </a:r>
          </a:p>
          <a:p>
            <a:r>
              <a:rPr lang="en-US" dirty="0">
                <a:solidFill>
                  <a:srgbClr val="660033"/>
                </a:solidFill>
              </a:rPr>
              <a:t> </a:t>
            </a:r>
          </a:p>
          <a:p>
            <a:r>
              <a:rPr lang="en-US" dirty="0">
                <a:solidFill>
                  <a:srgbClr val="660033"/>
                </a:solidFill>
              </a:rPr>
              <a:t>Feedback Loops</a:t>
            </a:r>
          </a:p>
          <a:p>
            <a:r>
              <a:rPr lang="en-US" dirty="0">
                <a:solidFill>
                  <a:srgbClr val="660033"/>
                </a:solidFill>
              </a:rPr>
              <a:t> </a:t>
            </a:r>
          </a:p>
          <a:p>
            <a:r>
              <a:rPr lang="en-US" dirty="0">
                <a:solidFill>
                  <a:srgbClr val="660033"/>
                </a:solidFill>
              </a:rPr>
              <a:t>‘Cannot Not Communicate’</a:t>
            </a:r>
          </a:p>
          <a:p>
            <a:r>
              <a:rPr lang="en-US" dirty="0">
                <a:solidFill>
                  <a:srgbClr val="660033"/>
                </a:solidFill>
              </a:rPr>
              <a:t> </a:t>
            </a:r>
          </a:p>
          <a:p>
            <a:r>
              <a:rPr lang="en-US" dirty="0">
                <a:solidFill>
                  <a:srgbClr val="660033"/>
                </a:solidFill>
              </a:rPr>
              <a:t>Circular Causality</a:t>
            </a:r>
          </a:p>
          <a:p>
            <a:endParaRPr lang="en-US" dirty="0">
              <a:solidFill>
                <a:srgbClr val="660033"/>
              </a:solidFill>
            </a:endParaRPr>
          </a:p>
          <a:p>
            <a:pPr fontAlgn="base">
              <a:lnSpc>
                <a:spcPct val="150000"/>
              </a:lnSpc>
            </a:pPr>
            <a:endParaRPr lang="en-US" sz="1400" dirty="0">
              <a:solidFill>
                <a:srgbClr val="222222"/>
              </a:solidFill>
              <a:effectLst/>
              <a:latin typeface="Arial" panose="020B0604020202020204" pitchFamily="34" charset="0"/>
              <a:ea typeface="Futura Medium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96712" y="362712"/>
            <a:ext cx="798577" cy="12192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49" y="6209422"/>
            <a:ext cx="2308995" cy="49801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E65203-91B8-7240-9F7F-9225274D15FE}"/>
              </a:ext>
            </a:extLst>
          </p:cNvPr>
          <p:cNvCxnSpPr>
            <a:cxnSpLocks/>
          </p:cNvCxnSpPr>
          <p:nvPr/>
        </p:nvCxnSpPr>
        <p:spPr>
          <a:xfrm>
            <a:off x="5710933" y="1139668"/>
            <a:ext cx="770134" cy="0"/>
          </a:xfrm>
          <a:prstGeom prst="line">
            <a:avLst/>
          </a:prstGeom>
          <a:ln w="19050">
            <a:solidFill>
              <a:srgbClr val="FDA3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36B773-3DB5-C742-BAFD-59CD2049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928" y="631977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61455-9239-9841-9259-BED08DB38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3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B3BD8-6296-A740-B34B-FD0D3704B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3694" y="0"/>
            <a:ext cx="8381459" cy="1488688"/>
          </a:xfrm>
        </p:spPr>
        <p:txBody>
          <a:bodyPr anchor="ctr">
            <a:noAutofit/>
          </a:bodyPr>
          <a:lstStyle/>
          <a:p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Theory </a:t>
            </a:r>
            <a:r>
              <a:rPr lang="en-US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Bowen Theory | </a:t>
            </a:r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Affair Recovery</a:t>
            </a:r>
            <a:endParaRPr lang="en-US" sz="3500" b="1" dirty="0">
              <a:solidFill>
                <a:srgbClr val="660033"/>
              </a:solidFill>
              <a:latin typeface="Times" pitchFamily="2" charset="0"/>
              <a:ea typeface="Charter Roman" charset="0"/>
              <a:cs typeface="Charter Roman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3A35D83-83BC-6741-BE58-D474F77C2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728" y="1180611"/>
            <a:ext cx="11409529" cy="4705710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</a:pPr>
            <a:r>
              <a:rPr lang="en-US" b="1" dirty="0">
                <a:solidFill>
                  <a:srgbClr val="660033"/>
                </a:solidFill>
              </a:rPr>
              <a:t>Eight Interlocking Concepts</a:t>
            </a:r>
          </a:p>
          <a:p>
            <a:pPr fontAlgn="base">
              <a:lnSpc>
                <a:spcPts val="1600"/>
              </a:lnSpc>
            </a:pPr>
            <a:endParaRPr lang="en-US" dirty="0">
              <a:solidFill>
                <a:srgbClr val="660033"/>
              </a:solidFill>
            </a:endParaRPr>
          </a:p>
          <a:p>
            <a:pPr marL="342900" indent="-342900" algn="l">
              <a:lnSpc>
                <a:spcPts val="16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6600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Differentiation of Self</a:t>
            </a:r>
            <a:endParaRPr lang="en-US" dirty="0">
              <a:solidFill>
                <a:srgbClr val="6600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algn="l">
              <a:lnSpc>
                <a:spcPts val="1600"/>
              </a:lnSpc>
              <a:spcBef>
                <a:spcPts val="0"/>
              </a:spcBef>
            </a:pPr>
            <a:r>
              <a:rPr lang="en-US" dirty="0">
                <a:solidFill>
                  <a:srgbClr val="6600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solidFill>
                <a:srgbClr val="6600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ts val="16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6600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Triangles</a:t>
            </a:r>
            <a:endParaRPr lang="en-US" dirty="0">
              <a:solidFill>
                <a:srgbClr val="6600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ts val="1600"/>
              </a:lnSpc>
              <a:spcBef>
                <a:spcPts val="0"/>
              </a:spcBef>
            </a:pPr>
            <a:r>
              <a:rPr lang="en-US" dirty="0">
                <a:solidFill>
                  <a:srgbClr val="6600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solidFill>
                <a:srgbClr val="6600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ts val="16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6600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Nuclear Family Emotional Process</a:t>
            </a:r>
            <a:endParaRPr lang="en-US" dirty="0">
              <a:solidFill>
                <a:srgbClr val="6600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ts val="1600"/>
              </a:lnSpc>
              <a:spcBef>
                <a:spcPts val="0"/>
              </a:spcBef>
            </a:pPr>
            <a:r>
              <a:rPr lang="en-US" dirty="0">
                <a:solidFill>
                  <a:srgbClr val="6600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solidFill>
                <a:srgbClr val="6600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ts val="16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6600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Projection Process</a:t>
            </a:r>
            <a:endParaRPr lang="en-US" dirty="0">
              <a:solidFill>
                <a:srgbClr val="6600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l">
              <a:lnSpc>
                <a:spcPts val="1600"/>
              </a:lnSpc>
              <a:spcBef>
                <a:spcPts val="0"/>
              </a:spcBef>
            </a:pPr>
            <a:r>
              <a:rPr lang="en-US" dirty="0">
                <a:solidFill>
                  <a:srgbClr val="6600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solidFill>
                <a:srgbClr val="6600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ts val="16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6600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Emotional Cutoff</a:t>
            </a:r>
            <a:endParaRPr lang="en-US" dirty="0">
              <a:solidFill>
                <a:srgbClr val="6600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algn="l">
              <a:lnSpc>
                <a:spcPts val="1600"/>
              </a:lnSpc>
              <a:spcBef>
                <a:spcPts val="0"/>
              </a:spcBef>
            </a:pPr>
            <a:r>
              <a:rPr lang="en-US" dirty="0">
                <a:solidFill>
                  <a:srgbClr val="6600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solidFill>
                <a:srgbClr val="6600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ts val="16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6600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Multigenerational Transmission Process</a:t>
            </a:r>
            <a:endParaRPr lang="en-US" dirty="0">
              <a:solidFill>
                <a:srgbClr val="6600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ts val="1600"/>
              </a:lnSpc>
              <a:spcBef>
                <a:spcPts val="0"/>
              </a:spcBef>
            </a:pPr>
            <a:r>
              <a:rPr lang="en-US" dirty="0">
                <a:solidFill>
                  <a:srgbClr val="6600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solidFill>
                <a:srgbClr val="6600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ts val="16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6600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Sibling Position</a:t>
            </a:r>
            <a:endParaRPr lang="en-US" dirty="0">
              <a:solidFill>
                <a:srgbClr val="6600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ts val="1600"/>
              </a:lnSpc>
              <a:spcBef>
                <a:spcPts val="0"/>
              </a:spcBef>
            </a:pPr>
            <a:r>
              <a:rPr lang="en-US" dirty="0">
                <a:solidFill>
                  <a:srgbClr val="6600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solidFill>
                <a:srgbClr val="6600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ts val="16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6600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Societal Emotional </a:t>
            </a:r>
            <a:r>
              <a:rPr lang="en-US" dirty="0" smtClean="0">
                <a:solidFill>
                  <a:srgbClr val="6600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endParaRPr lang="en-US" sz="1600" dirty="0" smtClean="0">
              <a:solidFill>
                <a:srgbClr val="660033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ts val="1200"/>
              </a:lnSpc>
              <a:spcBef>
                <a:spcPts val="0"/>
              </a:spcBef>
            </a:pPr>
            <a:endParaRPr lang="en-US" sz="1600" dirty="0" smtClean="0">
              <a:solidFill>
                <a:srgbClr val="660033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ts val="1200"/>
              </a:lnSpc>
              <a:spcBef>
                <a:spcPts val="0"/>
              </a:spcBef>
            </a:pPr>
            <a:endParaRPr lang="en-US" sz="1600" dirty="0">
              <a:solidFill>
                <a:srgbClr val="660033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ts val="1200"/>
              </a:lnSpc>
              <a:spcBef>
                <a:spcPts val="0"/>
              </a:spcBef>
            </a:pPr>
            <a:endParaRPr lang="en-US" sz="1600" dirty="0" smtClean="0">
              <a:solidFill>
                <a:srgbClr val="660033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ts val="12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6600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(The Bowen Center, 2019)   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://thebowencenter.org/theory/</a:t>
            </a:r>
            <a:endParaRPr lang="en-US" sz="1400" dirty="0">
              <a:solidFill>
                <a:srgbClr val="6600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endParaRPr lang="en-US" sz="1400" dirty="0">
              <a:solidFill>
                <a:srgbClr val="222222"/>
              </a:solidFill>
              <a:effectLst/>
              <a:latin typeface="Arial" panose="020B0604020202020204" pitchFamily="34" charset="0"/>
              <a:ea typeface="Futura Medium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696712" y="362712"/>
            <a:ext cx="798577" cy="12192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49" y="6209422"/>
            <a:ext cx="2308995" cy="49801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E65203-91B8-7240-9F7F-9225274D15FE}"/>
              </a:ext>
            </a:extLst>
          </p:cNvPr>
          <p:cNvCxnSpPr>
            <a:cxnSpLocks/>
          </p:cNvCxnSpPr>
          <p:nvPr/>
        </p:nvCxnSpPr>
        <p:spPr>
          <a:xfrm>
            <a:off x="5639471" y="1030611"/>
            <a:ext cx="770134" cy="0"/>
          </a:xfrm>
          <a:prstGeom prst="line">
            <a:avLst/>
          </a:prstGeom>
          <a:ln w="19050">
            <a:solidFill>
              <a:srgbClr val="FDA3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36B773-3DB5-C742-BAFD-59CD2049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928" y="631977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61455-9239-9841-9259-BED08DB38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16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3179375-734d-4d75-a52b-82391b30a41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44bc628-8ac9-47a6-bda2-ac579eaab42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7c7005a-95fc-44f8-abfb-d898aa6ccfc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0a41bea-82b6-4b53-9b36-98589708cc0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60410d1-8641-4991-ba24-1c649608ddf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8cb0a6d-55c9-45d7-801f-548ba1212848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2013</TotalTime>
  <Words>2230</Words>
  <Application>Microsoft Office PowerPoint</Application>
  <PresentationFormat>Widescreen</PresentationFormat>
  <Paragraphs>391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Charter Roman</vt:lpstr>
      <vt:lpstr>Futura Medium</vt:lpstr>
      <vt:lpstr>Symbol</vt:lpstr>
      <vt:lpstr>Times</vt:lpstr>
      <vt:lpstr>Times New Roman</vt:lpstr>
      <vt:lpstr>1_Office Theme</vt:lpstr>
      <vt:lpstr>Bowen Family Systems Theory &amp; Affair Recovery</vt:lpstr>
      <vt:lpstr>Welcome</vt:lpstr>
      <vt:lpstr>PowerPoint Presentation</vt:lpstr>
      <vt:lpstr>PowerPoint Presentation</vt:lpstr>
      <vt:lpstr>PowerPoint Presentation</vt:lpstr>
      <vt:lpstr>Structure of Our Time Together </vt:lpstr>
      <vt:lpstr>Systems Theory | Bowen Theory | Affair Recovery </vt:lpstr>
      <vt:lpstr>Systems Theory | Bowen Theory | Affair Recovery</vt:lpstr>
      <vt:lpstr>Systems Theory | Bowen Theory | Affair Recovery</vt:lpstr>
      <vt:lpstr>Systems Theory | Bowen Theory | Affair Recovery</vt:lpstr>
      <vt:lpstr>Systems Theory | Bowen Theory | Affair Recovery</vt:lpstr>
      <vt:lpstr>Systems Theory | Bowen Theory | Affair Recovery</vt:lpstr>
      <vt:lpstr>Systems Theory | Bowen Theory | Affair Recovery</vt:lpstr>
      <vt:lpstr>Systems Theory | Bowen Theory | Affair Recovery</vt:lpstr>
      <vt:lpstr>Systems Theory | Bowen Theory | Affair Recovery</vt:lpstr>
      <vt:lpstr>Systems Theory | Bowen Theory | Affair Recovery</vt:lpstr>
      <vt:lpstr>Systems Theory | Bowen Theory | Affair Recovery</vt:lpstr>
      <vt:lpstr>Systems Theory | Bowen Theory | Affair Recovery</vt:lpstr>
      <vt:lpstr>Systems Theory | Bowen Theory | Affair Recovery</vt:lpstr>
      <vt:lpstr>Systems Theory | Bowen Theory | Affair Recovery</vt:lpstr>
      <vt:lpstr> Systems Theory | Bowen Theory | Affair Recovery  </vt:lpstr>
      <vt:lpstr> Systems Theory | Bowen Theory | Affair Recovery  </vt:lpstr>
      <vt:lpstr>References</vt:lpstr>
      <vt:lpstr>References</vt:lpstr>
      <vt:lpstr>THANK YOU  Michael Knerr, Ph.D., IMFT-S mknerr@NCU.edu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Bowen Family Systems Theory &amp; Affair Recovery</dc:title>
  <dc:creator>Michael Knerr</dc:creator>
  <cp:lastModifiedBy>Michael Knerr</cp:lastModifiedBy>
  <cp:revision>62</cp:revision>
  <cp:lastPrinted>2020-02-19T03:04:43Z</cp:lastPrinted>
  <dcterms:created xsi:type="dcterms:W3CDTF">2020-02-14T23:47:57Z</dcterms:created>
  <dcterms:modified xsi:type="dcterms:W3CDTF">2020-02-21T16:51:14Z</dcterms:modified>
</cp:coreProperties>
</file>